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7" r:id="rId3"/>
    <p:sldId id="319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CC00"/>
    <a:srgbClr val="FF9900"/>
    <a:srgbClr val="34FB2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60"/>
  </p:normalViewPr>
  <p:slideViewPr>
    <p:cSldViewPr showGuides="1">
      <p:cViewPr>
        <p:scale>
          <a:sx n="125" d="100"/>
          <a:sy n="125" d="100"/>
        </p:scale>
        <p:origin x="-1128" y="-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B10C70A-90C4-4B30-8294-E083B9E7FB6C}" type="datetimeFigureOut">
              <a:rPr lang="en-US" smtClean="0"/>
              <a:pPr/>
              <a:t>11/2/2015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365646C-6FB4-4FB8-8F0A-71BF30A30C3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0D4A38A-B85C-42A6-9672-5E0CB3A8797B}" type="datetimeFigureOut">
              <a:rPr lang="en-US" smtClean="0"/>
              <a:pPr/>
              <a:t>11/2/2015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E2637D0-5057-417C-9C35-719152D9496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F50AFD-407F-431C-B83A-8B6E54001B7A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CA5DB3-CD43-4761-BD5E-DFB7A6D734DB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B61521-4D3D-4A05-BACE-F707187EB034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B6372B-2644-40C5-A572-4916D170B157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FF0899-BCD8-4725-897F-EF3CE6F1B80B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9EEEDB-4492-4695-A90A-C067EA08F756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</a:rPr>
              <a:t>#1 is A. #3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AF94-EC88-4C18-BEE6-A3061D798494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AD071E-1253-47FE-AB12-D2959B33AE49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95A0A8-8CAB-4C2A-86B9-BFFC84AFFE8B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992ADB-BBD0-4D6C-BA78-F25DD7F15C0B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ACB2A8-A0EF-40C5-AFF8-EF7C4498F3AB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</a:rPr>
              <a:t>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26980-1779-4CEF-947C-125C93C3826E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BB22BC-D31F-483D-A88E-0FB9ED1697B7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C51D4C7-E323-4F93-869E-DEE363336DEB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6029B26-3266-495C-A040-440037D48C56}" type="slidenum">
              <a:rPr lang="en-US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690CD4-D325-4B6D-BECD-72F1D3C3736A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9B963A-312C-4C60-9D1B-7619CB5E9E99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D5C2F0-DC54-4E4A-90CD-641A77740942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29A7E5-D5FB-49C7-8B5E-1022083A18FE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49F7268-D22D-425F-A7A0-67FDA7D41FB7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1567121-CA27-40A0-AA8D-875DF65028CB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D0D949-1223-44E7-A650-CDF1A3BA7030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E280B7-7ADD-4FE0-803B-E1F87A79B05C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53DE37-09C2-46A9-B297-4EE540654EE2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CCD48F-DCC2-4831-BF5C-F3C0A7CB5204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94DFC4-91A4-4316-965F-8A0E6B73CB52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C371F7-B882-4BB2-8028-F85E479E1CB2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84DA18-3E93-456D-B454-5ABC637DF532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</a:rPr>
              <a:t>#2 is A. #3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109D6-DFAB-48F9-BAD2-E946FD3282EE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AC4E35-73A5-437A-8C6F-EA167859E1D6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E65094-617E-4A24-BCBA-76E9BB976E04}" type="slidenum">
              <a:rPr lang="en-US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ABD4C0-C426-420B-A7CC-6C51858D8FC7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8A040A2-E638-424A-913A-086635814A20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76ABA91-E2BF-4B22-AE6D-80C4762A5E94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32CB4F-5683-4331-855C-D75390374C25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34F218-29C4-4BE3-946F-2B90EF421062}" type="slidenum">
              <a:rPr lang="en-US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4DE0ADB-B905-45CC-B904-92E497D82C78}" type="slidenum">
              <a:rPr lang="en-US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F331D8-068A-4431-8323-9D4F7906C802}" type="slidenum">
              <a:rPr lang="en-US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37D047-D503-4721-A819-9AB0258E659E}" type="slidenum">
              <a:rPr lang="en-US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D6FF2B-29A2-4136-82C5-15C71C3A425F}" type="slidenum">
              <a:rPr lang="en-US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133C4C-7A39-4D23-8A19-F14C2476178E}" type="slidenum">
              <a:rPr lang="en-US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09D27B-653D-4C36-8883-81122AA7FD90}" type="slidenum">
              <a:rPr lang="en-US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60B664-9BDF-476D-AE69-7B911D6C2D1F}" type="slidenum">
              <a:rPr lang="en-US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9743D29-0C5B-4C6F-85D0-DE56B18476A8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9EC8F2-1AE1-4FFB-9739-CC4DDF22BCA1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DD0B952-F104-4D03-8B24-362939CF287D}" type="slidenum">
              <a:rPr lang="en-US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870544-FE61-4F94-A92D-AC47DFBC60EF}" type="slidenum">
              <a:rPr lang="en-US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DE2EAD-3C35-4EE9-AD55-0E9ED2F68D5A}" type="slidenum">
              <a:rPr lang="en-US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7F8D10-CF58-478C-831E-236701577426}" type="slidenum">
              <a:rPr lang="en-US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D50544C-3F5A-4D74-BA78-9E3E5D0EFD31}" type="slidenum">
              <a:rPr lang="en-US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D654CAA-E30E-4626-860B-4695DDDB126B}" type="slidenum">
              <a:rPr lang="en-US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5E8D1D2-FC7E-4197-86EB-078B902A3D51}" type="slidenum">
              <a:rPr lang="en-US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1C9637B-F9B4-4317-8711-0B001A4E9A65}" type="slidenum">
              <a:rPr lang="en-US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639AFC3-3524-403C-8AD1-76CA579F7235}" type="slidenum">
              <a:rPr lang="en-US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E341261-E510-4A72-B7C8-0DCD60B3D955}" type="slidenum">
              <a:rPr lang="en-US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B269B2-DCC0-414A-9F76-BEAE018824C7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6E49DB9-BBD8-47FB-B74B-EED2C9DFD644}" type="slidenum">
              <a:rPr lang="en-US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6EF3477-FD2A-44B0-89FC-836CF05D41FD}" type="slidenum">
              <a:rPr lang="en-US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401F0AF-D23E-4BE1-BE7B-ABC3E0D9F2D0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D498B4-776B-48C1-A228-8253487DD705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A8178C-9A33-4F25-B0D9-E62C316C8D14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1815666"/>
            <a:ext cx="9144001" cy="332783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76" y="3961208"/>
            <a:ext cx="7772400" cy="1102519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76" y="3964791"/>
            <a:ext cx="7786742" cy="746516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1815666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0" name="Picture 9" descr="test_logo_i50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1500180"/>
            <a:ext cx="1289050" cy="238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975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0689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1016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3404"/>
            <a:ext cx="2057400" cy="42279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3404"/>
            <a:ext cx="6019800" cy="42279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8545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5900"/>
            <a:ext cx="8229600" cy="1400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00375"/>
            <a:ext cx="8229600" cy="1400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554EF-4A4C-4483-9C71-DE4E4BB96D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5900"/>
            <a:ext cx="4038600" cy="291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4038600" cy="291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47594A-8F31-4E3A-8B4F-FD2C8F493C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453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5031"/>
            <a:ext cx="9144000" cy="476846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 smtClean="0"/>
              <a:t>Any Questions?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3750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pic>
        <p:nvPicPr>
          <p:cNvPr id="7" name="Picture 6" descr="soldier_buffer_bw250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143636" y="-149128"/>
            <a:ext cx="2841656" cy="509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699295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699295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954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9557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431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88900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2163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325054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2505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6593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4112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214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16" cstate="print"/>
          <a:srcRect t="2951" b="79342"/>
          <a:stretch>
            <a:fillRect/>
          </a:stretch>
        </p:blipFill>
        <p:spPr bwMode="auto">
          <a:xfrm>
            <a:off x="-1" y="0"/>
            <a:ext cx="9144001" cy="375032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8" name="Picture 7" descr="test_logo_i50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29986" y="107139"/>
            <a:ext cx="870115" cy="1607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80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Picture </a:t>
            </a:r>
            <a:r>
              <a:rPr lang="en-US" sz="3200" dirty="0" smtClean="0"/>
              <a:t>Techniques II</a:t>
            </a:r>
            <a:endParaRPr lang="en-US" sz="3200" dirty="0" smtClean="0"/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/>
            <a:r>
              <a:rPr lang="en-US" dirty="0" smtClean="0"/>
              <a:t>COMP120: Creative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We can use range to generate </a:t>
            </a:r>
            <a:br>
              <a:rPr lang="en-US" sz="4000" smtClean="0">
                <a:ea typeface="ＭＳ Ｐゴシック" charset="-128"/>
              </a:rPr>
            </a:br>
            <a:r>
              <a:rPr lang="en-US" sz="4000" smtClean="0">
                <a:ea typeface="ＭＳ Ｐゴシック" charset="-128"/>
              </a:rPr>
              <a:t>index numbers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sz="3400" smtClean="0">
                <a:ea typeface="ＭＳ Ｐゴシック" charset="-128"/>
              </a:rPr>
              <a:t>We</a:t>
            </a:r>
            <a:r>
              <a:rPr lang="fr-FR" altLang="ja-JP" sz="3400" smtClean="0">
                <a:ea typeface="ＭＳ Ｐゴシック" charset="-128"/>
              </a:rPr>
              <a:t>'</a:t>
            </a:r>
            <a:r>
              <a:rPr lang="en-US" altLang="ja-JP" sz="3400" smtClean="0">
                <a:ea typeface="ＭＳ Ｐゴシック" charset="-128"/>
              </a:rPr>
              <a:t>ll do this by working the range from 0 to the height-1, and 0 to the width-1.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Using the range function will make it easy to start from 0 and stop before the end value.</a:t>
            </a:r>
          </a:p>
          <a:p>
            <a:pPr eaLnBrk="1" hangingPunct="1"/>
            <a:r>
              <a:rPr lang="en-US" sz="3400" smtClean="0">
                <a:ea typeface="ＭＳ Ｐゴシック" charset="-128"/>
              </a:rPr>
              <a:t>But we</a:t>
            </a:r>
            <a:r>
              <a:rPr lang="fr-FR" altLang="ja-JP" sz="3400" smtClean="0">
                <a:ea typeface="ＭＳ Ｐゴシック" charset="-128"/>
              </a:rPr>
              <a:t>'</a:t>
            </a:r>
            <a:r>
              <a:rPr lang="en-US" altLang="ja-JP" sz="3400" smtClean="0">
                <a:ea typeface="ＭＳ Ｐゴシック" charset="-128"/>
              </a:rPr>
              <a:t>ll need more than one loop.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Each for loop can only change one variable,</a:t>
            </a:r>
            <a:br>
              <a:rPr lang="en-US" smtClean="0">
                <a:ea typeface="ＭＳ Ｐゴシック" charset="-128"/>
              </a:rPr>
            </a:br>
            <a:r>
              <a:rPr lang="en-US" smtClean="0">
                <a:ea typeface="ＭＳ Ｐゴシック" charset="-128"/>
              </a:rPr>
              <a:t>and we need two for indexing a matrix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Working the pixels by number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229600" cy="11430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To use </a:t>
            </a:r>
            <a:r>
              <a:rPr lang="en-US" b="1" smtClean="0">
                <a:ea typeface="ＭＳ Ｐゴシック" charset="-128"/>
              </a:rPr>
              <a:t>range</a:t>
            </a:r>
            <a:r>
              <a:rPr lang="en-US" smtClean="0">
                <a:ea typeface="ＭＳ Ｐゴシック" charset="-128"/>
              </a:rPr>
              <a:t>, we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ll have to use </a:t>
            </a:r>
            <a:r>
              <a:rPr lang="en-US" altLang="ja-JP" i="1" smtClean="0">
                <a:ea typeface="ＭＳ Ｐゴシック" charset="-128"/>
              </a:rPr>
              <a:t>nested loops</a:t>
            </a:r>
            <a:endParaRPr lang="en-US" altLang="ja-JP" smtClean="0">
              <a:ea typeface="ＭＳ Ｐゴシック" charset="-128"/>
            </a:endParaRPr>
          </a:p>
          <a:p>
            <a:pPr lvl="1" eaLnBrk="1" hangingPunct="1"/>
            <a:r>
              <a:rPr lang="en-US" smtClean="0">
                <a:ea typeface="ＭＳ Ｐゴシック" charset="-128"/>
              </a:rPr>
              <a:t>One to walk the width, the other to walk the height</a:t>
            </a:r>
          </a:p>
          <a:p>
            <a:pPr lvl="2" eaLnBrk="1" hangingPunct="1"/>
            <a:r>
              <a:rPr lang="en-US" smtClean="0">
                <a:ea typeface="ＭＳ Ｐゴシック" charset="-128"/>
              </a:rPr>
              <a:t>Be sure to watch your blocks (i.e., indentation) carefully!</a:t>
            </a:r>
          </a:p>
        </p:txBody>
      </p:sp>
      <p:sp>
        <p:nvSpPr>
          <p:cNvPr id="33795" name="Rectangle 4"/>
          <p:cNvSpPr>
            <a:spLocks noChangeArrowheads="1"/>
          </p:cNvSpPr>
          <p:nvPr/>
        </p:nvSpPr>
        <p:spPr bwMode="auto">
          <a:xfrm>
            <a:off x="914400" y="274320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going on here?</a:t>
            </a:r>
          </a:p>
        </p:txBody>
      </p:sp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533400" y="1714500"/>
            <a:ext cx="2895600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The first time through the first loop, x is the name for 0.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We</a:t>
            </a:r>
            <a:r>
              <a:rPr lang="fr-FR" altLang="ja-JP" dirty="0">
                <a:solidFill>
                  <a:schemeClr val="bg1"/>
                </a:solidFill>
              </a:rPr>
              <a:t>'</a:t>
            </a:r>
            <a:r>
              <a:rPr lang="en-US" altLang="ja-JP" dirty="0" err="1">
                <a:solidFill>
                  <a:schemeClr val="bg1"/>
                </a:solidFill>
              </a:rPr>
              <a:t>ll</a:t>
            </a:r>
            <a:r>
              <a:rPr lang="en-US" altLang="ja-JP" dirty="0">
                <a:solidFill>
                  <a:schemeClr val="bg1"/>
                </a:solidFill>
              </a:rPr>
              <a:t> be processing the first column of pixels in the picture.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844" name="Line 6"/>
          <p:cNvSpPr>
            <a:spLocks noChangeShapeType="1"/>
          </p:cNvSpPr>
          <p:nvPr/>
        </p:nvSpPr>
        <p:spPr bwMode="auto">
          <a:xfrm flipV="1">
            <a:off x="3352800" y="2057400"/>
            <a:ext cx="9144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Now, the inner loop</a:t>
            </a:r>
          </a:p>
        </p:txBody>
      </p:sp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533400" y="1714500"/>
            <a:ext cx="2895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Next, we set y to 0.  We</a:t>
            </a:r>
            <a:r>
              <a:rPr lang="fr-FR" altLang="ja-JP" dirty="0">
                <a:solidFill>
                  <a:schemeClr val="bg1"/>
                </a:solidFill>
              </a:rPr>
              <a:t>'</a:t>
            </a:r>
            <a:r>
              <a:rPr lang="en-US" altLang="ja-JP" dirty="0">
                <a:solidFill>
                  <a:schemeClr val="bg1"/>
                </a:solidFill>
              </a:rPr>
              <a:t>re now going to process each of the pixels in the first column.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892" name="Line 5"/>
          <p:cNvSpPr>
            <a:spLocks noChangeShapeType="1"/>
          </p:cNvSpPr>
          <p:nvPr/>
        </p:nvSpPr>
        <p:spPr bwMode="auto">
          <a:xfrm flipV="1">
            <a:off x="3276600" y="2343150"/>
            <a:ext cx="1143000" cy="57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Process a pixel</a:t>
            </a:r>
          </a:p>
        </p:txBody>
      </p:sp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533400" y="1714500"/>
            <a:ext cx="2895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With x = 0 and y = 0, we get the leftmost pixel and increase its red by 10%</a:t>
            </a:r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3276600" y="2400300"/>
            <a:ext cx="1371600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Next pixel</a:t>
            </a:r>
          </a:p>
        </p:txBody>
      </p:sp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41987" name="Text Box 5"/>
          <p:cNvSpPr txBox="1">
            <a:spLocks noChangeArrowheads="1"/>
          </p:cNvSpPr>
          <p:nvPr/>
        </p:nvSpPr>
        <p:spPr bwMode="auto">
          <a:xfrm>
            <a:off x="228600" y="1657350"/>
            <a:ext cx="388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Next we set y to 1 (next value in the sequence </a:t>
            </a:r>
            <a:r>
              <a:rPr lang="en-US" i="1" dirty="0">
                <a:solidFill>
                  <a:schemeClr val="bg1"/>
                </a:solidFill>
              </a:rPr>
              <a:t>range(0,getHeight(picture))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988" name="Line 6"/>
          <p:cNvSpPr>
            <a:spLocks noChangeShapeType="1"/>
          </p:cNvSpPr>
          <p:nvPr/>
        </p:nvSpPr>
        <p:spPr bwMode="auto">
          <a:xfrm>
            <a:off x="3276600" y="2114550"/>
            <a:ext cx="1143000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Process pixel (0,1)</a:t>
            </a:r>
          </a:p>
        </p:txBody>
      </p:sp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304800" y="1594470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x is still 0, and now y is 1, so increase the red for pixel (0,1)</a:t>
            </a:r>
          </a:p>
        </p:txBody>
      </p:sp>
      <p:sp>
        <p:nvSpPr>
          <p:cNvPr id="44036" name="Line 5"/>
          <p:cNvSpPr>
            <a:spLocks noChangeShapeType="1"/>
          </p:cNvSpPr>
          <p:nvPr/>
        </p:nvSpPr>
        <p:spPr bwMode="auto">
          <a:xfrm>
            <a:off x="3733800" y="2171700"/>
            <a:ext cx="838200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1143000" y="3651870"/>
            <a:ext cx="6096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We continue along this way, with y taking on every value from 0 to the height of the picture (minus 1).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Finally, next column</a:t>
            </a:r>
          </a:p>
        </p:txBody>
      </p:sp>
      <p:sp>
        <p:nvSpPr>
          <p:cNvPr id="46082" name="Rectangle 5"/>
          <p:cNvSpPr>
            <a:spLocks noChangeArrowheads="1"/>
          </p:cNvSpPr>
          <p:nvPr/>
        </p:nvSpPr>
        <p:spPr bwMode="auto">
          <a:xfrm>
            <a:off x="4114800" y="1543050"/>
            <a:ext cx="3731534" cy="175432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def increaseRed2(picture):</a:t>
            </a:r>
          </a:p>
          <a:p>
            <a:r>
              <a:rPr lang="en-US" b="0"/>
              <a:t>  for x in range(0,getWidth(picture)):</a:t>
            </a:r>
          </a:p>
          <a:p>
            <a:r>
              <a:rPr lang="en-US" b="0"/>
              <a:t>    for y in range(0,getHeight(picture)):</a:t>
            </a:r>
          </a:p>
          <a:p>
            <a:r>
              <a:rPr lang="en-US" b="0"/>
              <a:t>      px = getPixel(picture,x,y)</a:t>
            </a:r>
          </a:p>
          <a:p>
            <a:r>
              <a:rPr lang="en-US" b="0"/>
              <a:t>      value = getRed(px)</a:t>
            </a:r>
          </a:p>
          <a:p>
            <a:r>
              <a:rPr lang="en-US" b="0"/>
              <a:t>      setRed(px,value*1.1)</a:t>
            </a:r>
          </a:p>
        </p:txBody>
      </p:sp>
      <p:sp>
        <p:nvSpPr>
          <p:cNvPr id="46083" name="Text Box 6"/>
          <p:cNvSpPr txBox="1">
            <a:spLocks noChangeArrowheads="1"/>
          </p:cNvSpPr>
          <p:nvPr/>
        </p:nvSpPr>
        <p:spPr bwMode="auto">
          <a:xfrm>
            <a:off x="228600" y="165735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Now that we</a:t>
            </a:r>
            <a:r>
              <a:rPr lang="fr-FR" altLang="ja-JP" dirty="0">
                <a:solidFill>
                  <a:schemeClr val="bg1"/>
                </a:solidFill>
              </a:rPr>
              <a:t>'</a:t>
            </a:r>
            <a:r>
              <a:rPr lang="en-US" altLang="ja-JP" dirty="0">
                <a:solidFill>
                  <a:schemeClr val="bg1"/>
                </a:solidFill>
              </a:rPr>
              <a:t>re done with the loop for y, we get back to the FOR loop for x.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x takes on the value 1, and we go back to the y loop to process all the pixels in the column x=1.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084" name="Line 7"/>
          <p:cNvSpPr>
            <a:spLocks noChangeShapeType="1"/>
          </p:cNvSpPr>
          <p:nvPr/>
        </p:nvSpPr>
        <p:spPr bwMode="auto">
          <a:xfrm>
            <a:off x="3810000" y="1828800"/>
            <a:ext cx="533400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 smtClean="0"/>
              <a:t>Lightening a Picture with Nested Loops</a:t>
            </a:r>
            <a:endParaRPr lang="en-US" sz="3200" dirty="0"/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def lighten2(picture):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for x in range(0,getWidth(picture)):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  for y in range(0,getHeight(picture)):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    </a:t>
            </a:r>
            <a:r>
              <a:rPr lang="en-US" dirty="0" err="1" smtClean="0">
                <a:ea typeface="ＭＳ Ｐゴシック" charset="-128"/>
              </a:rPr>
              <a:t>px</a:t>
            </a:r>
            <a:r>
              <a:rPr lang="en-US" dirty="0" smtClean="0">
                <a:ea typeface="ＭＳ Ｐゴシック" charset="-128"/>
              </a:rPr>
              <a:t> = </a:t>
            </a:r>
            <a:r>
              <a:rPr lang="en-US" dirty="0" err="1" smtClean="0">
                <a:ea typeface="ＭＳ Ｐゴシック" charset="-128"/>
              </a:rPr>
              <a:t>getPixel</a:t>
            </a:r>
            <a:r>
              <a:rPr lang="en-US" dirty="0" smtClean="0">
                <a:ea typeface="ＭＳ Ｐゴシック" charset="-128"/>
              </a:rPr>
              <a:t>(</a:t>
            </a:r>
            <a:r>
              <a:rPr lang="en-US" dirty="0" err="1" smtClean="0">
                <a:ea typeface="ＭＳ Ｐゴシック" charset="-128"/>
              </a:rPr>
              <a:t>picture,x,y</a:t>
            </a:r>
            <a:r>
              <a:rPr lang="en-US" dirty="0" smtClean="0">
                <a:ea typeface="ＭＳ Ｐゴシック" charset="-128"/>
              </a:rPr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    color = </a:t>
            </a:r>
            <a:r>
              <a:rPr lang="en-US" dirty="0" err="1" smtClean="0">
                <a:ea typeface="ＭＳ Ｐゴシック" charset="-128"/>
              </a:rPr>
              <a:t>getColor</a:t>
            </a:r>
            <a:r>
              <a:rPr lang="en-US" dirty="0" smtClean="0">
                <a:ea typeface="ＭＳ Ｐゴシック" charset="-128"/>
              </a:rPr>
              <a:t>(</a:t>
            </a:r>
            <a:r>
              <a:rPr lang="en-US" dirty="0" err="1" smtClean="0">
                <a:ea typeface="ＭＳ Ｐゴシック" charset="-128"/>
              </a:rPr>
              <a:t>px</a:t>
            </a:r>
            <a:r>
              <a:rPr lang="en-US" dirty="0" smtClean="0">
                <a:ea typeface="ＭＳ Ｐゴシック" charset="-128"/>
              </a:rPr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    color = </a:t>
            </a:r>
            <a:r>
              <a:rPr lang="en-US" dirty="0" err="1" smtClean="0">
                <a:ea typeface="ＭＳ Ｐゴシック" charset="-128"/>
              </a:rPr>
              <a:t>makeLighter</a:t>
            </a:r>
            <a:r>
              <a:rPr lang="en-US" dirty="0" smtClean="0">
                <a:ea typeface="ＭＳ Ｐゴシック" charset="-128"/>
              </a:rPr>
              <a:t>(color)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 smtClean="0">
                <a:ea typeface="ＭＳ Ｐゴシック" charset="-128"/>
              </a:rPr>
              <a:t>      </a:t>
            </a:r>
            <a:r>
              <a:rPr lang="en-US" dirty="0" err="1" smtClean="0">
                <a:ea typeface="ＭＳ Ｐゴシック" charset="-128"/>
              </a:rPr>
              <a:t>setColor</a:t>
            </a:r>
            <a:r>
              <a:rPr lang="en-US" dirty="0" smtClean="0">
                <a:ea typeface="ＭＳ Ｐゴシック" charset="-128"/>
              </a:rPr>
              <a:t>(</a:t>
            </a:r>
            <a:r>
              <a:rPr lang="en-US" dirty="0" err="1" smtClean="0">
                <a:ea typeface="ＭＳ Ｐゴシック" charset="-128"/>
              </a:rPr>
              <a:t>px,color</a:t>
            </a:r>
            <a:r>
              <a:rPr lang="en-US" dirty="0" smtClean="0">
                <a:ea typeface="ＭＳ Ｐゴシック" charset="-128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2"/>
          <p:cNvSpPr>
            <a:spLocks noGrp="1"/>
          </p:cNvSpPr>
          <p:nvPr>
            <p:ph idx="1"/>
          </p:nvPr>
        </p:nvSpPr>
        <p:spPr>
          <a:xfrm>
            <a:off x="1" y="699543"/>
            <a:ext cx="9143999" cy="4342756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</a:pPr>
            <a:r>
              <a:rPr lang="en-US" sz="2400" dirty="0" smtClean="0">
                <a:ea typeface="ＭＳ Ｐゴシック" charset="-128"/>
              </a:rPr>
              <a:t>Which function did A? </a:t>
            </a:r>
            <a:endParaRPr lang="en-US" sz="1200" dirty="0" smtClean="0">
              <a:ea typeface="ＭＳ Ｐゴシック" charset="-128"/>
            </a:endParaRPr>
          </a:p>
        </p:txBody>
      </p:sp>
      <p:pic>
        <p:nvPicPr>
          <p:cNvPr id="49154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48663" y="1579960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400" y="1770460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09888" y="4060031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741488" y="3815954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1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636838" cy="14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1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0776" y="1770460"/>
            <a:ext cx="3076575" cy="163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Box 15"/>
          <p:cNvSpPr txBox="1">
            <a:spLocks noChangeArrowheads="1"/>
          </p:cNvSpPr>
          <p:nvPr/>
        </p:nvSpPr>
        <p:spPr bwMode="auto">
          <a:xfrm>
            <a:off x="2909889" y="132160"/>
            <a:ext cx="401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9161" name="TextBox 16"/>
          <p:cNvSpPr txBox="1">
            <a:spLocks noChangeArrowheads="1"/>
          </p:cNvSpPr>
          <p:nvPr/>
        </p:nvSpPr>
        <p:spPr bwMode="auto">
          <a:xfrm>
            <a:off x="6076950" y="132160"/>
            <a:ext cx="273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49162" name="Picture 1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54576" y="1579960"/>
            <a:ext cx="3313113" cy="179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18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6350" y="0"/>
            <a:ext cx="2622550" cy="147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4" name="Picture 19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19488" y="3319463"/>
            <a:ext cx="3175000" cy="172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By the end of this session you should be able to:</a:t>
            </a:r>
          </a:p>
          <a:p>
            <a:r>
              <a:rPr lang="en-GB" dirty="0" smtClean="0"/>
              <a:t>Implement controlled </a:t>
            </a:r>
            <a:r>
              <a:rPr lang="en-GB" dirty="0" err="1" smtClean="0"/>
              <a:t>color</a:t>
            </a:r>
            <a:r>
              <a:rPr lang="en-GB" dirty="0" smtClean="0"/>
              <a:t> changes using conditional logic</a:t>
            </a:r>
          </a:p>
          <a:p>
            <a:r>
              <a:rPr lang="en-GB" dirty="0" smtClean="0"/>
              <a:t>Separate background and foreground using </a:t>
            </a:r>
            <a:r>
              <a:rPr lang="en-GB" dirty="0" smtClean="0"/>
              <a:t>subtraction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Reducing Red Eye with Nested Loops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6553200" cy="2091928"/>
          </a:xfrm>
        </p:spPr>
        <p:txBody>
          <a:bodyPr>
            <a:normAutofit fontScale="85000"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def removeRedEye2(pic,sX,sY,eX,eY,endColor):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  for x in range(sX,eX):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    for y in range(sY,eY):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      px = getPixel(pic,x,y)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      if (distance(red,getColor(px)) &lt; 165):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smtClean="0">
                <a:ea typeface="ＭＳ Ｐゴシック" charset="-128"/>
              </a:rPr>
              <a:t>        setColor(px,endColor)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2114550"/>
            <a:ext cx="22098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0" dirty="0"/>
              <a:t>This version is </a:t>
            </a:r>
            <a:r>
              <a:rPr lang="en-US" b="0" i="1" dirty="0"/>
              <a:t>far </a:t>
            </a:r>
            <a:r>
              <a:rPr lang="en-US" b="0" dirty="0"/>
              <a:t>faster than the previous version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457200" y="321459"/>
            <a:ext cx="3754760" cy="85725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</a:rPr>
              <a:t>Timing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4800600" y="685800"/>
            <a:ext cx="4038600" cy="4400550"/>
          </a:xfrm>
        </p:spPr>
        <p:txBody>
          <a:bodyPr>
            <a:normAutofit fontScale="85000"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from time import clock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yellowbox1(pict):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start = clock()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px in getPixels(pict):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x = getX(px)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y = getY(px)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if 10 &lt;= x &lt; 20 and 10 &lt;= y &lt; 20: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setColor(px,yellow)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print "Time:",clock()-start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yellowbox2(pict):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start = clock()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x in range(10,20):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y in range(10,20):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setColor(getPixel(pict,x,y),yellow)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print "Time:",clock()-start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2171700"/>
            <a:ext cx="426720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b="0" dirty="0"/>
              <a:t>&gt;&gt;&gt; b = </a:t>
            </a:r>
            <a:r>
              <a:rPr lang="en-US" sz="1800" b="0" dirty="0" err="1"/>
              <a:t>makePicture</a:t>
            </a:r>
            <a:r>
              <a:rPr lang="en-US" sz="1800" b="0" dirty="0"/>
              <a:t>("</a:t>
            </a:r>
            <a:r>
              <a:rPr lang="en-US" sz="1800" b="0" dirty="0" err="1"/>
              <a:t>bridge.jpg</a:t>
            </a:r>
            <a:r>
              <a:rPr lang="en-US" sz="1800" b="0" dirty="0"/>
              <a:t>")</a:t>
            </a:r>
          </a:p>
          <a:p>
            <a:pPr>
              <a:defRPr/>
            </a:pPr>
            <a:r>
              <a:rPr lang="en-US" sz="1800" b="0" dirty="0"/>
              <a:t>&gt;&gt;&gt; b</a:t>
            </a:r>
          </a:p>
          <a:p>
            <a:pPr>
              <a:defRPr/>
            </a:pPr>
            <a:r>
              <a:rPr lang="en-US" sz="1800" b="0" dirty="0"/>
              <a:t>Picture, filename /Users/</a:t>
            </a:r>
            <a:r>
              <a:rPr lang="en-US" sz="1800" b="0" dirty="0" err="1"/>
              <a:t>guzdial</a:t>
            </a:r>
            <a:r>
              <a:rPr lang="en-US" sz="1800" b="0" dirty="0"/>
              <a:t>/Desktop/mediasources-4ed/</a:t>
            </a:r>
            <a:r>
              <a:rPr lang="en-US" sz="1800" b="0" dirty="0" err="1"/>
              <a:t>bridge.jpg</a:t>
            </a:r>
            <a:r>
              <a:rPr lang="en-US" sz="1800" b="0" dirty="0"/>
              <a:t> height 640 width 480</a:t>
            </a:r>
          </a:p>
          <a:p>
            <a:pPr>
              <a:defRPr/>
            </a:pPr>
            <a:r>
              <a:rPr lang="en-US" sz="1800" b="0" dirty="0"/>
              <a:t>&gt;&gt;&gt; yellowbox1(b)</a:t>
            </a:r>
          </a:p>
          <a:p>
            <a:pPr>
              <a:defRPr/>
            </a:pPr>
            <a:r>
              <a:rPr lang="en-US" sz="1800" b="0" dirty="0"/>
              <a:t>Time: 1.317775</a:t>
            </a:r>
          </a:p>
          <a:p>
            <a:pPr>
              <a:defRPr/>
            </a:pPr>
            <a:r>
              <a:rPr lang="en-US" sz="1800" b="0" dirty="0"/>
              <a:t>&gt;&gt;&gt; yellowbox2(b)</a:t>
            </a:r>
          </a:p>
          <a:p>
            <a:pPr>
              <a:defRPr/>
            </a:pPr>
            <a:r>
              <a:rPr lang="en-US" sz="1800" b="0" dirty="0"/>
              <a:t>Time: 0.00316000000001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What can you do if you know where the pixels are? One answer: Mirroring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Imagine a mirror horizontally across the picture,</a:t>
            </a:r>
            <a:br>
              <a:rPr lang="en-US" smtClean="0">
                <a:ea typeface="ＭＳ Ｐゴシック" charset="-128"/>
              </a:rPr>
            </a:br>
            <a:r>
              <a:rPr lang="en-US" smtClean="0">
                <a:ea typeface="ＭＳ Ｐゴシック" charset="-128"/>
              </a:rPr>
              <a:t>or vertically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What would we see?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How do generate that digitally?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We simply </a:t>
            </a:r>
            <a:r>
              <a:rPr lang="en-US" i="1" smtClean="0">
                <a:ea typeface="ＭＳ Ｐゴシック" charset="-128"/>
              </a:rPr>
              <a:t>copy</a:t>
            </a:r>
            <a:r>
              <a:rPr lang="en-US" smtClean="0">
                <a:ea typeface="ＭＳ Ｐゴシック" charset="-128"/>
              </a:rPr>
              <a:t> the colors of pixels from one place to another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Work it out with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534400" cy="8001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err="1" smtClean="0">
                <a:latin typeface="+mj-lt"/>
                <a:ea typeface="+mn-ea"/>
                <a:cs typeface="+mn-cs"/>
              </a:rPr>
              <a:t>mirrorPoint</a:t>
            </a:r>
            <a:r>
              <a:rPr lang="en-US" sz="2400" dirty="0" smtClean="0">
                <a:ea typeface="+mn-ea"/>
                <a:cs typeface="+mn-cs"/>
              </a:rPr>
              <a:t> is halfway across: </a:t>
            </a:r>
            <a:r>
              <a:rPr lang="en-US" sz="2400" dirty="0" err="1" smtClean="0">
                <a:latin typeface="+mj-lt"/>
                <a:ea typeface="+mn-ea"/>
                <a:cs typeface="+mn-cs"/>
              </a:rPr>
              <a:t>getWidth</a:t>
            </a:r>
            <a:r>
              <a:rPr lang="en-US" sz="2400" dirty="0" smtClean="0">
                <a:latin typeface="+mj-lt"/>
                <a:ea typeface="+mn-ea"/>
                <a:cs typeface="+mn-cs"/>
              </a:rPr>
              <a:t>(picture)/2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9400" y="2571750"/>
            <a:ext cx="21336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If left pixel is at (</a:t>
            </a:r>
            <a:r>
              <a:rPr lang="en-US" dirty="0" err="1">
                <a:ea typeface="+mn-ea"/>
              </a:rPr>
              <a:t>x,y</a:t>
            </a:r>
            <a:r>
              <a:rPr lang="en-US" dirty="0">
                <a:ea typeface="+mn-ea"/>
              </a:rPr>
              <a:t>), right pixel is at (width-x-1,y)</a:t>
            </a:r>
          </a:p>
        </p:txBody>
      </p:sp>
      <p:pic>
        <p:nvPicPr>
          <p:cNvPr id="5530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43101"/>
            <a:ext cx="5334000" cy="321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1500"/>
            <a:ext cx="2743200" cy="16573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Recipe for mirroring</a:t>
            </a:r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2895600" y="2400300"/>
            <a:ext cx="4418197" cy="258532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def mirrorVertical(source):</a:t>
            </a:r>
          </a:p>
          <a:p>
            <a:r>
              <a:rPr lang="en-US"/>
              <a:t>  mirrorPoint = getWidth(source) / 2</a:t>
            </a:r>
          </a:p>
          <a:p>
            <a:r>
              <a:rPr lang="en-US"/>
              <a:t>  width = getWidth(source)</a:t>
            </a:r>
          </a:p>
          <a:p>
            <a:r>
              <a:rPr lang="en-US"/>
              <a:t>  for y in range(0,getHeight(source)):</a:t>
            </a:r>
          </a:p>
          <a:p>
            <a:r>
              <a:rPr lang="en-US"/>
              <a:t>    for x in range(0,mirrorPoint):</a:t>
            </a:r>
          </a:p>
          <a:p>
            <a:r>
              <a:rPr lang="en-US"/>
              <a:t>      leftPixel = getPixel(source,x,y)</a:t>
            </a:r>
          </a:p>
          <a:p>
            <a:r>
              <a:rPr lang="en-US"/>
              <a:t>      rightPixel = getPixel(source,width - x - 1,y)</a:t>
            </a:r>
          </a:p>
          <a:p>
            <a:r>
              <a:rPr lang="en-US"/>
              <a:t>      color = getColor(leftPixel)</a:t>
            </a:r>
          </a:p>
          <a:p>
            <a:r>
              <a:rPr lang="en-US"/>
              <a:t>      setColor(rightPixel,color)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2250" y="0"/>
            <a:ext cx="6381750" cy="229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Can we do it with a horizontal mirror?</a:t>
            </a:r>
          </a:p>
        </p:txBody>
      </p:sp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7620000" cy="2562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def mirrorHorizontal(source):</a:t>
            </a:r>
          </a:p>
          <a:p>
            <a:r>
              <a:rPr lang="en-US"/>
              <a:t>  mirrorPoint = getHeight(source) / 2</a:t>
            </a:r>
          </a:p>
          <a:p>
            <a:r>
              <a:rPr lang="en-US"/>
              <a:t>  height = getHeight(source)</a:t>
            </a:r>
          </a:p>
          <a:p>
            <a:r>
              <a:rPr lang="en-US"/>
              <a:t>  for x in range(0,getWidth(source)):</a:t>
            </a:r>
          </a:p>
          <a:p>
            <a:r>
              <a:rPr lang="en-US"/>
              <a:t>    for y in range(0,mirrorPoint):</a:t>
            </a:r>
          </a:p>
          <a:p>
            <a:r>
              <a:rPr lang="en-US"/>
              <a:t>      topPixel = getPixel(source,x,y)</a:t>
            </a:r>
          </a:p>
          <a:p>
            <a:r>
              <a:rPr lang="en-US"/>
              <a:t>      bottomPixel = getPixel(source,x,height - y - 1)</a:t>
            </a:r>
          </a:p>
          <a:p>
            <a:r>
              <a:rPr lang="en-US"/>
              <a:t>      color = getColor(topPixel)</a:t>
            </a:r>
          </a:p>
          <a:p>
            <a:r>
              <a:rPr lang="en-US"/>
              <a:t>      setColor(bottomPixel,color)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Of course!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1371600"/>
            <a:ext cx="4519613" cy="327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What if we wanted to copy bottom to top?</a:t>
            </a:r>
          </a:p>
        </p:txBody>
      </p:sp>
      <p:sp>
        <p:nvSpPr>
          <p:cNvPr id="6349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000" dirty="0" smtClean="0">
                <a:ea typeface="ＭＳ Ｐゴシック" charset="-128"/>
              </a:rPr>
              <a:t>Very simple: Swap the</a:t>
            </a:r>
            <a:r>
              <a:rPr lang="en-US" sz="2000" b="1" dirty="0" smtClean="0">
                <a:ea typeface="ＭＳ Ｐゴシック" charset="-128"/>
              </a:rPr>
              <a:t> order of pixels</a:t>
            </a:r>
            <a:r>
              <a:rPr lang="en-US" sz="2000" dirty="0" smtClean="0">
                <a:ea typeface="ＭＳ Ｐゴシック" charset="-128"/>
              </a:rPr>
              <a:t> in the bottom lines</a:t>
            </a:r>
          </a:p>
        </p:txBody>
      </p:sp>
      <p:sp>
        <p:nvSpPr>
          <p:cNvPr id="63491" name="Text Box 6"/>
          <p:cNvSpPr txBox="1">
            <a:spLocks noChangeArrowheads="1"/>
          </p:cNvSpPr>
          <p:nvPr/>
        </p:nvSpPr>
        <p:spPr bwMode="auto">
          <a:xfrm>
            <a:off x="533400" y="2228850"/>
            <a:ext cx="8077200" cy="2562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def mirrorBotTop(source):</a:t>
            </a:r>
          </a:p>
          <a:p>
            <a:r>
              <a:rPr lang="en-US"/>
              <a:t>  mirrorPoint = getHeight(source) / 2</a:t>
            </a:r>
          </a:p>
          <a:p>
            <a:r>
              <a:rPr lang="en-US"/>
              <a:t>  height = getHeight(source)</a:t>
            </a:r>
          </a:p>
          <a:p>
            <a:r>
              <a:rPr lang="en-US"/>
              <a:t>  for x in range(0,getWidth(source)):</a:t>
            </a:r>
          </a:p>
          <a:p>
            <a:r>
              <a:rPr lang="en-US"/>
              <a:t>    for y in range(0,mirrorPoint):</a:t>
            </a:r>
          </a:p>
          <a:p>
            <a:r>
              <a:rPr lang="en-US"/>
              <a:t>      topPixel = getPixel(source,x,y)</a:t>
            </a:r>
          </a:p>
          <a:p>
            <a:r>
              <a:rPr lang="en-US"/>
              <a:t>      bottomPixel = getPixel(source,x,height - y - 1)</a:t>
            </a:r>
          </a:p>
          <a:p>
            <a:r>
              <a:rPr lang="en-US"/>
              <a:t>      color = getColor(bottomPixel)</a:t>
            </a:r>
          </a:p>
          <a:p>
            <a:r>
              <a:rPr lang="en-US"/>
              <a:t>      setColor(topPixel,color)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Mirroring bottom to top</a:t>
            </a:r>
          </a:p>
        </p:txBody>
      </p:sp>
      <p:pic>
        <p:nvPicPr>
          <p:cNvPr id="6553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00289" y="1451373"/>
            <a:ext cx="4543425" cy="329207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Doing something useful with mirroring</a:t>
            </a:r>
          </a:p>
        </p:txBody>
      </p:sp>
      <p:sp>
        <p:nvSpPr>
          <p:cNvPr id="67586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Mirroring can be used to create interesting effects, but it can also be used to create realistic effects.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Consider this image from a trip to Athens, Greece.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charset="-128"/>
              </a:rPr>
              <a:t>Can we </a:t>
            </a:r>
            <a:r>
              <a:rPr lang="ja-JP" altLang="en-US" sz="2000" smtClean="0">
                <a:ea typeface="ＭＳ Ｐゴシック" charset="-128"/>
              </a:rPr>
              <a:t>“</a:t>
            </a:r>
            <a:r>
              <a:rPr lang="en-US" altLang="ja-JP" sz="2000" smtClean="0">
                <a:ea typeface="ＭＳ Ｐゴシック" charset="-128"/>
              </a:rPr>
              <a:t>repair</a:t>
            </a:r>
            <a:r>
              <a:rPr lang="ja-JP" altLang="en-US" sz="2000" smtClean="0">
                <a:ea typeface="ＭＳ Ｐゴシック" charset="-128"/>
              </a:rPr>
              <a:t>”</a:t>
            </a:r>
            <a:r>
              <a:rPr lang="en-US" altLang="ja-JP" sz="2000" smtClean="0">
                <a:ea typeface="ＭＳ Ｐゴシック" charset="-128"/>
              </a:rPr>
              <a:t> the temple by mirroring the complete part onto the broken part?</a:t>
            </a:r>
            <a:endParaRPr lang="en-US" sz="2000" smtClean="0">
              <a:ea typeface="ＭＳ Ｐゴシック" charset="-128"/>
            </a:endParaRPr>
          </a:p>
        </p:txBody>
      </p:sp>
      <p:pic>
        <p:nvPicPr>
          <p:cNvPr id="67587" name="Picture 4" descr="templ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24401" y="1657350"/>
            <a:ext cx="4181475" cy="235148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Chapter Learning Goals</a:t>
            </a:r>
            <a:endParaRPr lang="en-US" dirty="0"/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>
          <a:blip r:embed="rId2" cstate="print"/>
          <a:srcRect b="48649"/>
          <a:stretch>
            <a:fillRect/>
          </a:stretch>
        </p:blipFill>
        <p:spPr bwMode="auto">
          <a:xfrm>
            <a:off x="457200" y="1485900"/>
            <a:ext cx="58547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3" cstate="print"/>
          <a:srcRect b="44174"/>
          <a:stretch>
            <a:fillRect/>
          </a:stretch>
        </p:blipFill>
        <p:spPr bwMode="auto">
          <a:xfrm>
            <a:off x="467544" y="3003798"/>
            <a:ext cx="7874000" cy="110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Figuring out where to mirror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85900"/>
            <a:ext cx="8001000" cy="9144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Use MediaTools to find the mirror point and the range that we want to copy</a:t>
            </a:r>
          </a:p>
        </p:txBody>
      </p:sp>
      <p:pic>
        <p:nvPicPr>
          <p:cNvPr id="69635" name="Picture 4" descr="TempleCoordinat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90600" y="2171700"/>
            <a:ext cx="5334000" cy="2464594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ea typeface="ＭＳ Ｐゴシック" charset="-128"/>
              </a:rPr>
              <a:t>Writing functions for specific files…generally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smtClean="0">
                <a:ea typeface="ＭＳ Ｐゴシック" charset="-128"/>
              </a:rPr>
              <a:t>The function to mirror the temple needs to work for one and only one file.</a:t>
            </a:r>
          </a:p>
          <a:p>
            <a:pPr eaLnBrk="1" hangingPunct="1"/>
            <a:r>
              <a:rPr lang="en-US" sz="2800" smtClean="0">
                <a:ea typeface="ＭＳ Ｐゴシック" charset="-128"/>
              </a:rPr>
              <a:t>But we still don</a:t>
            </a:r>
            <a:r>
              <a:rPr lang="fr-FR" altLang="ja-JP" sz="2800" smtClean="0">
                <a:ea typeface="ＭＳ Ｐゴシック" charset="-128"/>
              </a:rPr>
              <a:t>'</a:t>
            </a:r>
            <a:r>
              <a:rPr lang="en-US" altLang="ja-JP" sz="2800" smtClean="0">
                <a:ea typeface="ＭＳ Ｐゴシック" charset="-128"/>
              </a:rPr>
              <a:t>t want to write out the whole path.</a:t>
            </a:r>
          </a:p>
          <a:p>
            <a:pPr lvl="1" eaLnBrk="1" hangingPunct="1"/>
            <a:r>
              <a:rPr lang="en-US" sz="2000" smtClean="0">
                <a:ea typeface="ＭＳ Ｐゴシック" charset="-128"/>
              </a:rPr>
              <a:t>setMediaPath() allows us to pick a directory where our media will be stored.</a:t>
            </a:r>
          </a:p>
          <a:p>
            <a:pPr lvl="1" eaLnBrk="1" hangingPunct="1"/>
            <a:r>
              <a:rPr lang="en-US" sz="2000" smtClean="0">
                <a:ea typeface="ＭＳ Ｐゴシック" charset="-128"/>
              </a:rPr>
              <a:t>getMediaPath(filename) will </a:t>
            </a:r>
            <a:r>
              <a:rPr lang="en-US" sz="2000" i="1" smtClean="0">
                <a:ea typeface="ＭＳ Ｐゴシック" charset="-128"/>
              </a:rPr>
              <a:t>generate</a:t>
            </a:r>
            <a:r>
              <a:rPr lang="en-US" sz="2000" smtClean="0">
                <a:ea typeface="ＭＳ Ｐゴシック" charset="-128"/>
              </a:rPr>
              <a:t> the entire path for us to the filename </a:t>
            </a:r>
            <a:r>
              <a:rPr lang="en-US" sz="2000" i="1" smtClean="0">
                <a:ea typeface="ＭＳ Ｐゴシック" charset="-128"/>
              </a:rPr>
              <a:t>in the media directory</a:t>
            </a:r>
          </a:p>
          <a:p>
            <a:pPr lvl="1" eaLnBrk="1" hangingPunct="1"/>
            <a:r>
              <a:rPr lang="en-US" sz="2000" i="1" smtClean="0">
                <a:ea typeface="ＭＳ Ｐゴシック" charset="-128"/>
              </a:rPr>
              <a:t>THIS ONLY WORKS WHEN WE</a:t>
            </a:r>
            <a:r>
              <a:rPr lang="fr-FR" altLang="ja-JP" sz="2000" i="1" smtClean="0">
                <a:ea typeface="ＭＳ Ｐゴシック" charset="-128"/>
              </a:rPr>
              <a:t>'</a:t>
            </a:r>
            <a:r>
              <a:rPr lang="en-US" altLang="ja-JP" sz="2000" i="1" smtClean="0">
                <a:ea typeface="ＭＳ Ｐゴシック" charset="-128"/>
              </a:rPr>
              <a:t>RE ACCESSING FILES IN THE MEDIA DIRECTORY </a:t>
            </a:r>
            <a:r>
              <a:rPr lang="en-US" altLang="ja-JP" sz="2000" i="1" u="sng" smtClean="0">
                <a:ea typeface="ＭＳ Ｐゴシック" charset="-128"/>
              </a:rPr>
              <a:t>AND </a:t>
            </a:r>
            <a:r>
              <a:rPr lang="en-US" altLang="ja-JP" sz="2000" i="1" smtClean="0">
                <a:ea typeface="ＭＳ Ｐゴシック" charset="-128"/>
              </a:rPr>
              <a:t>WHERE WE HAVE SET THE PATH FIRST!</a:t>
            </a:r>
            <a:endParaRPr lang="en-US" sz="2000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Some Utility Functions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If you </a:t>
            </a:r>
            <a:r>
              <a:rPr lang="en-US" i="1" smtClean="0">
                <a:ea typeface="ＭＳ Ｐゴシック" charset="-128"/>
              </a:rPr>
              <a:t>know</a:t>
            </a:r>
            <a:r>
              <a:rPr lang="en-US" smtClean="0">
                <a:ea typeface="ＭＳ Ｐゴシック" charset="-128"/>
              </a:rPr>
              <a:t> the name of the file, searching for it with </a:t>
            </a:r>
            <a:r>
              <a:rPr lang="en-US" b="1" smtClean="0">
                <a:ea typeface="ＭＳ Ｐゴシック" charset="-128"/>
              </a:rPr>
              <a:t>pickAFile()</a:t>
            </a:r>
            <a:r>
              <a:rPr lang="en-US" smtClean="0">
                <a:ea typeface="ＭＳ Ｐゴシック" charset="-128"/>
              </a:rPr>
              <a:t> feels tedious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You can set and get a media </a:t>
            </a:r>
            <a:r>
              <a:rPr lang="en-US" i="1" smtClean="0">
                <a:ea typeface="ＭＳ Ｐゴシック" charset="-128"/>
              </a:rPr>
              <a:t>folder</a:t>
            </a:r>
            <a:r>
              <a:rPr lang="en-US" smtClean="0">
                <a:ea typeface="ＭＳ Ｐゴシック" charset="-128"/>
              </a:rPr>
              <a:t> (</a:t>
            </a:r>
            <a:r>
              <a:rPr lang="en-US" i="1" smtClean="0">
                <a:ea typeface="ＭＳ Ｐゴシック" charset="-128"/>
              </a:rPr>
              <a:t>path</a:t>
            </a:r>
            <a:r>
              <a:rPr lang="en-US" smtClean="0">
                <a:ea typeface="ＭＳ Ｐゴシック" charset="-128"/>
              </a:rPr>
              <a:t>) for remembering a place where your media will be coming from (or going to)</a:t>
            </a:r>
          </a:p>
          <a:p>
            <a:pPr lvl="1" eaLnBrk="1" hangingPunct="1"/>
            <a:r>
              <a:rPr lang="en-US" b="1" smtClean="0">
                <a:ea typeface="ＭＳ Ｐゴシック" charset="-128"/>
              </a:rPr>
              <a:t>setMediaPath()</a:t>
            </a:r>
            <a:r>
              <a:rPr lang="en-US" b="1" i="1" smtClean="0">
                <a:ea typeface="ＭＳ Ｐゴシック" charset="-128"/>
              </a:rPr>
              <a:t> </a:t>
            </a:r>
            <a:r>
              <a:rPr lang="en-US" smtClean="0">
                <a:ea typeface="ＭＳ Ｐゴシック" charset="-128"/>
              </a:rPr>
              <a:t>lets you pick a file in your media folder</a:t>
            </a:r>
          </a:p>
          <a:p>
            <a:pPr lvl="1" eaLnBrk="1" hangingPunct="1"/>
            <a:r>
              <a:rPr lang="en-US" b="1" smtClean="0">
                <a:ea typeface="ＭＳ Ｐゴシック" charset="-128"/>
              </a:rPr>
              <a:t>getMediaPath(basefilename) </a:t>
            </a:r>
            <a:r>
              <a:rPr lang="en-US" smtClean="0">
                <a:ea typeface="ＭＳ Ｐゴシック" charset="-128"/>
              </a:rPr>
              <a:t>lets you generate a complete filename out of only the last part</a:t>
            </a:r>
            <a:endParaRPr lang="en-US" b="1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Example</a:t>
            </a:r>
          </a:p>
        </p:txBody>
      </p:sp>
      <p:sp>
        <p:nvSpPr>
          <p:cNvPr id="75778" name="Text Box 4"/>
          <p:cNvSpPr txBox="1">
            <a:spLocks noChangeArrowheads="1"/>
          </p:cNvSpPr>
          <p:nvPr/>
        </p:nvSpPr>
        <p:spPr bwMode="auto">
          <a:xfrm>
            <a:off x="609600" y="1543050"/>
            <a:ext cx="7772400" cy="2424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&gt;&gt;&gt; setMediaPath()</a:t>
            </a:r>
          </a:p>
          <a:p>
            <a:r>
              <a:rPr lang="en-US"/>
              <a:t>New media folder: C:\Documents and Settings\Mark Guzdial\My Documents\mediasources\</a:t>
            </a:r>
          </a:p>
          <a:p>
            <a:r>
              <a:rPr lang="en-US"/>
              <a:t>&gt;&gt;&gt; getMediaPath("barbara.jpg")</a:t>
            </a:r>
          </a:p>
          <a:p>
            <a:r>
              <a:rPr lang="fr-FR"/>
              <a:t>'</a:t>
            </a:r>
            <a:r>
              <a:rPr lang="en-US"/>
              <a:t>C:\\Documents and Settings\\Mark Guzdial\\My Documents\\mediasources\\barbara.jpg</a:t>
            </a:r>
            <a:r>
              <a:rPr lang="fr-FR"/>
              <a:t>'</a:t>
            </a:r>
            <a:endParaRPr lang="en-US"/>
          </a:p>
          <a:p>
            <a:r>
              <a:rPr lang="en-US"/>
              <a:t>&gt;&gt;&gt; barb=makePicture(getMediaPath("barbara.jpg"))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Program to mirror the temple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85900"/>
            <a:ext cx="8686800" cy="3028950"/>
          </a:xfrm>
          <a:solidFill>
            <a:schemeClr val="bg2"/>
          </a:solidFill>
        </p:spPr>
        <p:txBody>
          <a:bodyPr>
            <a:normAutofit fontScale="77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mirrorTemple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source =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getMediaPath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("temple.jpg"))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= 276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for x in range(13,mirrorPoint):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  for y in range(27,97):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pleft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source,x,y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pright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source,mirrorPoint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+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- 1 -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x,y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pright,getColor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ea typeface="+mn-ea"/>
                <a:cs typeface="+mn-cs"/>
              </a:rPr>
              <a:t>pleft</a:t>
            </a: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show(source)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ea typeface="+mn-ea"/>
                <a:cs typeface="+mn-cs"/>
              </a:rPr>
              <a:t>  return 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Did it really work?</a:t>
            </a:r>
          </a:p>
        </p:txBody>
      </p:sp>
      <p:sp>
        <p:nvSpPr>
          <p:cNvPr id="79874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It clearly did the mirroring, but that doesn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t create a 100% realistic image.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Check out the shadows: Which direction is the sun coming from?</a:t>
            </a:r>
          </a:p>
        </p:txBody>
      </p:sp>
      <p:pic>
        <p:nvPicPr>
          <p:cNvPr id="79875" name="Picture 10" descr="temple-fix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1807369"/>
            <a:ext cx="4038600" cy="22717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Understanding the Temple Fix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What is the very first transfer of pixels from and to?  Which (x,y) pixel from? Which (x,y) pixel to?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What is second?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How many pixels get copied?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Adding print statements to see what</a:t>
            </a:r>
            <a:r>
              <a:rPr lang="fr-FR" altLang="ja-JP" sz="3200" smtClean="0">
                <a:ea typeface="ＭＳ Ｐゴシック" charset="-128"/>
              </a:rPr>
              <a:t>'</a:t>
            </a:r>
            <a:r>
              <a:rPr lang="en-US" altLang="ja-JP" sz="3200" smtClean="0">
                <a:ea typeface="ＭＳ Ｐゴシック" charset="-128"/>
              </a:rPr>
              <a:t>s happening</a:t>
            </a:r>
            <a:endParaRPr lang="en-US" sz="3200" smtClean="0">
              <a:ea typeface="ＭＳ Ｐゴシック" charset="-128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686800" cy="2914650"/>
          </a:xfrm>
          <a:solidFill>
            <a:schemeClr val="bg2"/>
          </a:solidFill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mirrorTemple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source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getMediaPath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("temple.jpg"))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= 276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for x in range(13,mirrorPoint):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for y in range(27,97):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b="1" dirty="0" smtClean="0">
                <a:solidFill>
                  <a:schemeClr val="tx1"/>
                </a:solidFill>
                <a:ea typeface="+mn-ea"/>
                <a:cs typeface="+mn-cs"/>
              </a:rPr>
              <a:t>print "Copying color </a:t>
            </a:r>
            <a:r>
              <a:rPr lang="en-US" sz="2000" b="1" dirty="0" err="1" smtClean="0">
                <a:solidFill>
                  <a:schemeClr val="tx1"/>
                </a:solidFill>
                <a:ea typeface="+mn-ea"/>
                <a:cs typeface="+mn-cs"/>
              </a:rPr>
              <a:t>from",x,y</a:t>
            </a:r>
            <a:r>
              <a:rPr lang="en-US" sz="2000" b="1" dirty="0" smtClean="0">
                <a:solidFill>
                  <a:schemeClr val="tx1"/>
                </a:solidFill>
                <a:ea typeface="+mn-ea"/>
                <a:cs typeface="+mn-cs"/>
              </a:rPr>
              <a:t>, " to ",</a:t>
            </a:r>
            <a:r>
              <a:rPr lang="en-US" sz="2000" b="1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000" b="1" dirty="0" smtClean="0">
                <a:solidFill>
                  <a:schemeClr val="tx1"/>
                </a:solidFill>
                <a:ea typeface="+mn-ea"/>
                <a:cs typeface="+mn-cs"/>
              </a:rPr>
              <a:t> + </a:t>
            </a:r>
            <a:r>
              <a:rPr lang="en-US" sz="2000" b="1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000" b="1" dirty="0" smtClean="0">
                <a:solidFill>
                  <a:schemeClr val="tx1"/>
                </a:solidFill>
                <a:ea typeface="+mn-ea"/>
                <a:cs typeface="+mn-cs"/>
              </a:rPr>
              <a:t> - 1 - x, 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pleft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source,x,y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pright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source,mirrorPoint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+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mirrorPoint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- 1 -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x,y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pright,getColor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pleft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show(source)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return source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First pixels are either side of the mirrorpoint, then moving down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body"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800" dirty="0" smtClean="0">
                <a:solidFill>
                  <a:schemeClr val="tx1"/>
                </a:solidFill>
                <a:ea typeface="ＭＳ Ｐゴシック" charset="-128"/>
              </a:rPr>
              <a:t>&gt;&gt;&gt; p2=</a:t>
            </a:r>
            <a:r>
              <a:rPr lang="en-US" sz="2800" dirty="0" err="1" smtClean="0">
                <a:solidFill>
                  <a:schemeClr val="tx1"/>
                </a:solidFill>
                <a:ea typeface="ＭＳ Ｐゴシック" charset="-128"/>
              </a:rPr>
              <a:t>mirrorTemple</a:t>
            </a:r>
            <a:r>
              <a:rPr lang="en-US" sz="2800" dirty="0" smtClean="0">
                <a:solidFill>
                  <a:schemeClr val="tx1"/>
                </a:solidFill>
                <a:ea typeface="ＭＳ Ｐゴシック" charset="-128"/>
              </a:rPr>
              <a:t>()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dirty="0" smtClean="0">
                <a:solidFill>
                  <a:schemeClr val="tx1"/>
                </a:solidFill>
                <a:ea typeface="ＭＳ Ｐゴシック" charset="-128"/>
              </a:rPr>
              <a:t>Copying color from 13 27  to  538 27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dirty="0" smtClean="0">
                <a:solidFill>
                  <a:schemeClr val="tx1"/>
                </a:solidFill>
                <a:ea typeface="ＭＳ Ｐゴシック" charset="-128"/>
              </a:rPr>
              <a:t>Copying color from 13 28  to  538 28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dirty="0" smtClean="0">
                <a:solidFill>
                  <a:schemeClr val="tx1"/>
                </a:solidFill>
                <a:ea typeface="ＭＳ Ｐゴシック" charset="-128"/>
              </a:rPr>
              <a:t>Copying color from 13 29  to  538 29</a:t>
            </a:r>
          </a:p>
        </p:txBody>
      </p:sp>
      <p:pic>
        <p:nvPicPr>
          <p:cNvPr id="86019" name="Picture 4" descr="TempleCoordinat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2010966"/>
            <a:ext cx="4038600" cy="1864519"/>
          </a:xfr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Counting pixels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def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mirrorTemple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():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source =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makePicture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getMediaPath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("temple.jpg"))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mirrorPoint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= 276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ea typeface="ＭＳ Ｐゴシック" charset="-128"/>
              </a:rPr>
              <a:t>count = 0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for x in range(13,mirrorPoint):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for y in range(27,97):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pleft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getPixel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source,x,y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pright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getPixel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source,mirrorPoint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+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mirrorPoint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- 1 -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x,y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setColor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pright,getColor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pleft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b="1" dirty="0" smtClean="0">
                <a:solidFill>
                  <a:schemeClr val="tx1"/>
                </a:solidFill>
                <a:ea typeface="ＭＳ Ｐゴシック" charset="-128"/>
              </a:rPr>
              <a:t>count = count + 1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show(source)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ea typeface="ＭＳ Ｐゴシック" charset="-128"/>
              </a:rPr>
              <a:t>print "We </a:t>
            </a:r>
            <a:r>
              <a:rPr lang="en-US" sz="1800" b="1" dirty="0" err="1" smtClean="0">
                <a:solidFill>
                  <a:schemeClr val="tx1"/>
                </a:solidFill>
                <a:ea typeface="ＭＳ Ｐゴシック" charset="-128"/>
              </a:rPr>
              <a:t>copied",count,"pixels</a:t>
            </a:r>
            <a:r>
              <a:rPr lang="en-US" sz="1800" b="1" dirty="0" smtClean="0">
                <a:solidFill>
                  <a:schemeClr val="tx1"/>
                </a:solidFill>
                <a:ea typeface="ＭＳ Ｐゴシック" charset="-128"/>
              </a:rPr>
              <a:t>"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return source</a:t>
            </a:r>
            <a:endParaRPr lang="en-US" sz="1700" dirty="0" smtClean="0">
              <a:solidFill>
                <a:schemeClr val="tx1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idx="1"/>
          </p:nvPr>
        </p:nvSpPr>
        <p:spPr>
          <a:xfrm>
            <a:off x="1" y="411509"/>
            <a:ext cx="9143999" cy="4731991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600" dirty="0" smtClean="0">
                <a:ea typeface="ＭＳ Ｐゴシック" charset="-128"/>
              </a:rPr>
              <a:t>There are four conditional statements in this program for turning the red flowers in the arch into moon-colored flowers. </a:t>
            </a:r>
            <a:endParaRPr lang="en-US" sz="13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>
                <a:ea typeface="ＭＳ Ｐゴシック" charset="-128"/>
              </a:rPr>
              <a:t/>
            </a:r>
            <a:br>
              <a:rPr lang="en-US" sz="1600" dirty="0" smtClean="0">
                <a:ea typeface="ＭＳ Ｐゴシック" charset="-128"/>
              </a:rPr>
            </a:b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endParaRPr lang="en-US" sz="1600" dirty="0" smtClean="0">
              <a:ea typeface="ＭＳ Ｐゴシック" charset="-128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>
                <a:ea typeface="ＭＳ Ｐゴシック" charset="-128"/>
              </a:rPr>
              <a:t>One of the generated this image.  Which one?</a:t>
            </a:r>
          </a:p>
        </p:txBody>
      </p:sp>
      <p:pic>
        <p:nvPicPr>
          <p:cNvPr id="20482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36688" y="1656160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36688" y="744141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36688" y="2655094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741488" y="3815954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1419622"/>
            <a:ext cx="1831975" cy="182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3728" y="1443478"/>
            <a:ext cx="7020272" cy="231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Counting pixels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43200"/>
            <a:ext cx="8229600" cy="2091929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Where did that come from?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How many rows?  Y goes from 27 to 97</a:t>
            </a:r>
          </a:p>
          <a:p>
            <a:pPr lvl="2" eaLnBrk="1" hangingPunct="1"/>
            <a:r>
              <a:rPr lang="en-US" smtClean="0">
                <a:ea typeface="ＭＳ Ｐゴシック" charset="-128"/>
              </a:rPr>
              <a:t>= 70 rows of pixels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How many columns?  X goes from 13 to 276</a:t>
            </a:r>
          </a:p>
          <a:p>
            <a:pPr lvl="2" eaLnBrk="1" hangingPunct="1"/>
            <a:r>
              <a:rPr lang="en-US" smtClean="0">
                <a:ea typeface="ＭＳ Ｐゴシック" charset="-128"/>
              </a:rPr>
              <a:t>= 263 columns of pixels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70 * 263 = 18410</a:t>
            </a:r>
          </a:p>
        </p:txBody>
      </p:sp>
      <p:sp>
        <p:nvSpPr>
          <p:cNvPr id="90115" name="TextBox 3"/>
          <p:cNvSpPr txBox="1">
            <a:spLocks noChangeArrowheads="1"/>
          </p:cNvSpPr>
          <p:nvPr/>
        </p:nvSpPr>
        <p:spPr bwMode="auto">
          <a:xfrm>
            <a:off x="2895600" y="1543051"/>
            <a:ext cx="3429000" cy="646331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/>
              <a:t>&gt;&gt;&gt; p2=mirrorTemple()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We copied 18410 pixels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2"/>
          <p:cNvSpPr>
            <a:spLocks noGrp="1"/>
          </p:cNvSpPr>
          <p:nvPr>
            <p:ph idx="1"/>
          </p:nvPr>
        </p:nvSpPr>
        <p:spPr>
          <a:xfrm>
            <a:off x="1" y="1475185"/>
            <a:ext cx="7707313" cy="3567113"/>
          </a:xfrm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The same function below did the two pictures, but with one line difference.  Which one did which picture?</a:t>
            </a:r>
            <a:endParaRPr lang="en-US" sz="1600" smtClean="0">
              <a:ea typeface="ＭＳ Ｐゴシック" charset="-128"/>
            </a:endParaRPr>
          </a:p>
        </p:txBody>
      </p:sp>
      <p:pic>
        <p:nvPicPr>
          <p:cNvPr id="94210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31888" y="3064669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827088" y="1282304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31888" y="2178844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3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741488" y="3815954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4" name="TextBox 15"/>
          <p:cNvSpPr txBox="1">
            <a:spLocks noChangeArrowheads="1"/>
          </p:cNvSpPr>
          <p:nvPr/>
        </p:nvSpPr>
        <p:spPr bwMode="auto">
          <a:xfrm>
            <a:off x="2909889" y="132160"/>
            <a:ext cx="401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pic>
        <p:nvPicPr>
          <p:cNvPr id="94215" name="Picture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0"/>
            <a:ext cx="25241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6" name="Picture 10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51626" y="1"/>
            <a:ext cx="2492375" cy="1403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7" name="TextBox 12"/>
          <p:cNvSpPr txBox="1">
            <a:spLocks noChangeArrowheads="1"/>
          </p:cNvSpPr>
          <p:nvPr/>
        </p:nvSpPr>
        <p:spPr bwMode="auto">
          <a:xfrm>
            <a:off x="5954714" y="125017"/>
            <a:ext cx="401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pic>
        <p:nvPicPr>
          <p:cNvPr id="94218" name="Picture 11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178843"/>
            <a:ext cx="914400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00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Replacing colors</a:t>
            </a:r>
            <a:br>
              <a:rPr lang="en-US" sz="4000" smtClean="0">
                <a:ea typeface="ＭＳ Ｐゴシック" charset="-128"/>
              </a:rPr>
            </a:br>
            <a:r>
              <a:rPr lang="en-US" sz="4000" smtClean="0">
                <a:ea typeface="ＭＳ Ｐゴシック" charset="-128"/>
              </a:rPr>
              <a:t>in a range</a:t>
            </a:r>
          </a:p>
        </p:txBody>
      </p:sp>
      <p:pic>
        <p:nvPicPr>
          <p:cNvPr id="96258" name="Picture 5" descr="barb-red-inrang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04800" y="2571750"/>
            <a:ext cx="2114550" cy="2100263"/>
          </a:xfrm>
          <a:noFill/>
        </p:spPr>
      </p:pic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590800" y="1428751"/>
            <a:ext cx="6013648" cy="36933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turnRedInRange</a:t>
            </a:r>
            <a:r>
              <a:rPr lang="en-US" dirty="0"/>
              <a:t>():</a:t>
            </a:r>
          </a:p>
          <a:p>
            <a:r>
              <a:rPr lang="en-US" dirty="0"/>
              <a:t>  brown = </a:t>
            </a:r>
            <a:r>
              <a:rPr lang="en-US" dirty="0" err="1"/>
              <a:t>makeColor</a:t>
            </a:r>
            <a:r>
              <a:rPr lang="en-US" dirty="0"/>
              <a:t>(57,16,8)</a:t>
            </a:r>
          </a:p>
          <a:p>
            <a:r>
              <a:rPr lang="en-US" dirty="0"/>
              <a:t>  file=</a:t>
            </a:r>
            <a:r>
              <a:rPr lang="ja-JP" altLang="en-US"/>
              <a:t>“</a:t>
            </a:r>
            <a:r>
              <a:rPr lang="en-US" altLang="ja-JP" dirty="0"/>
              <a:t>/Users/</a:t>
            </a:r>
            <a:r>
              <a:rPr lang="en-US" altLang="ja-JP" dirty="0" err="1"/>
              <a:t>guzdial</a:t>
            </a:r>
            <a:r>
              <a:rPr lang="en-US" altLang="ja-JP" dirty="0"/>
              <a:t>/</a:t>
            </a:r>
            <a:r>
              <a:rPr lang="en-US" altLang="ja-JP" dirty="0" err="1"/>
              <a:t>mediasources</a:t>
            </a:r>
            <a:r>
              <a:rPr lang="en-US" altLang="ja-JP" dirty="0"/>
              <a:t>/barbara.jpg"</a:t>
            </a:r>
          </a:p>
          <a:p>
            <a:r>
              <a:rPr lang="en-US" dirty="0"/>
              <a:t>  picture=</a:t>
            </a:r>
            <a:r>
              <a:rPr lang="en-US" dirty="0" err="1"/>
              <a:t>makePicture</a:t>
            </a:r>
            <a:r>
              <a:rPr lang="en-US" dirty="0"/>
              <a:t>(file)</a:t>
            </a:r>
          </a:p>
          <a:p>
            <a:r>
              <a:rPr lang="en-US" dirty="0"/>
              <a:t>  for x in range(70,168):</a:t>
            </a:r>
          </a:p>
          <a:p>
            <a:r>
              <a:rPr lang="en-US" dirty="0"/>
              <a:t>    for y in range(56,190):</a:t>
            </a:r>
          </a:p>
          <a:p>
            <a:r>
              <a:rPr lang="en-US" dirty="0"/>
              <a:t>      </a:t>
            </a:r>
            <a:r>
              <a:rPr lang="en-US" dirty="0" err="1"/>
              <a:t>px</a:t>
            </a:r>
            <a:r>
              <a:rPr lang="en-US" dirty="0"/>
              <a:t>=</a:t>
            </a:r>
            <a:r>
              <a:rPr lang="en-US" dirty="0" err="1"/>
              <a:t>getPixel</a:t>
            </a:r>
            <a:r>
              <a:rPr lang="en-US" dirty="0"/>
              <a:t>(</a:t>
            </a:r>
            <a:r>
              <a:rPr lang="en-US" dirty="0" err="1"/>
              <a:t>picture,x,y</a:t>
            </a:r>
            <a:r>
              <a:rPr lang="en-US" dirty="0"/>
              <a:t>)</a:t>
            </a:r>
          </a:p>
          <a:p>
            <a:r>
              <a:rPr lang="en-US" dirty="0"/>
              <a:t>      color = </a:t>
            </a:r>
            <a:r>
              <a:rPr lang="en-US" dirty="0" err="1"/>
              <a:t>getColor</a:t>
            </a:r>
            <a:r>
              <a:rPr lang="en-US" dirty="0"/>
              <a:t>(</a:t>
            </a:r>
            <a:r>
              <a:rPr lang="en-US" dirty="0" err="1"/>
              <a:t>px</a:t>
            </a:r>
            <a:r>
              <a:rPr lang="en-US" dirty="0"/>
              <a:t>)</a:t>
            </a:r>
          </a:p>
          <a:p>
            <a:r>
              <a:rPr lang="en-US" dirty="0"/>
              <a:t>      if distance(</a:t>
            </a:r>
            <a:r>
              <a:rPr lang="en-US" dirty="0" err="1"/>
              <a:t>color,brown</a:t>
            </a:r>
            <a:r>
              <a:rPr lang="en-US" dirty="0"/>
              <a:t>)&lt;50.0:</a:t>
            </a:r>
          </a:p>
          <a:p>
            <a:r>
              <a:rPr lang="en-US" dirty="0"/>
              <a:t>        redness=</a:t>
            </a:r>
            <a:r>
              <a:rPr lang="en-US" dirty="0" err="1"/>
              <a:t>getRed</a:t>
            </a:r>
            <a:r>
              <a:rPr lang="en-US" dirty="0"/>
              <a:t>(</a:t>
            </a:r>
            <a:r>
              <a:rPr lang="en-US" dirty="0" err="1"/>
              <a:t>px</a:t>
            </a:r>
            <a:r>
              <a:rPr lang="en-US" dirty="0"/>
              <a:t>)*1.5</a:t>
            </a:r>
          </a:p>
          <a:p>
            <a:r>
              <a:rPr lang="en-US" dirty="0"/>
              <a:t>        </a:t>
            </a:r>
            <a:r>
              <a:rPr lang="en-US" dirty="0" err="1"/>
              <a:t>setRed</a:t>
            </a:r>
            <a:r>
              <a:rPr lang="en-US" dirty="0"/>
              <a:t>(</a:t>
            </a:r>
            <a:r>
              <a:rPr lang="en-US" dirty="0" err="1"/>
              <a:t>px,redness</a:t>
            </a:r>
            <a:r>
              <a:rPr lang="en-US" dirty="0"/>
              <a:t>)</a:t>
            </a:r>
          </a:p>
          <a:p>
            <a:r>
              <a:rPr lang="en-US" dirty="0"/>
              <a:t>  show(picture)</a:t>
            </a:r>
          </a:p>
          <a:p>
            <a:r>
              <a:rPr lang="en-US" dirty="0"/>
              <a:t>  return(picture)</a:t>
            </a:r>
          </a:p>
        </p:txBody>
      </p:sp>
      <p:sp>
        <p:nvSpPr>
          <p:cNvPr id="96260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1905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</a:rPr>
              <a:t>Get the range using </a:t>
            </a:r>
            <a:r>
              <a:rPr lang="en-US" b="0" dirty="0" err="1">
                <a:solidFill>
                  <a:schemeClr val="bg1"/>
                </a:solidFill>
              </a:rPr>
              <a:t>MediaTools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Walking this code</a:t>
            </a:r>
          </a:p>
        </p:txBody>
      </p:sp>
      <p:sp>
        <p:nvSpPr>
          <p:cNvPr id="98306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03598"/>
            <a:ext cx="8229600" cy="11430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</a:rPr>
              <a:t>Like last time: Don</a:t>
            </a:r>
            <a:r>
              <a:rPr lang="fr-FR" altLang="ja-JP" dirty="0" smtClean="0">
                <a:ea typeface="ＭＳ Ｐゴシック" charset="-128"/>
              </a:rPr>
              <a:t>'</a:t>
            </a:r>
            <a:r>
              <a:rPr lang="en-US" altLang="ja-JP" dirty="0" smtClean="0">
                <a:ea typeface="ＭＳ Ｐゴシック" charset="-128"/>
              </a:rPr>
              <a:t>t need input, same color we want to change, same file, make a picture</a:t>
            </a:r>
            <a:endParaRPr lang="en-US" dirty="0" smtClean="0">
              <a:ea typeface="ＭＳ Ｐゴシック" charset="-128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67544" y="2281178"/>
            <a:ext cx="6553200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def </a:t>
            </a:r>
            <a:r>
              <a:rPr lang="en-US" sz="2000" dirty="0" err="1"/>
              <a:t>turnRedInRange</a:t>
            </a:r>
            <a:r>
              <a:rPr lang="en-US" sz="2000" dirty="0"/>
              <a:t>():</a:t>
            </a:r>
          </a:p>
          <a:p>
            <a:r>
              <a:rPr lang="en-US" sz="2000" dirty="0"/>
              <a:t>  brown = </a:t>
            </a:r>
            <a:r>
              <a:rPr lang="en-US" sz="2000" dirty="0" err="1"/>
              <a:t>makeColor</a:t>
            </a:r>
            <a:r>
              <a:rPr lang="en-US" sz="2000" dirty="0"/>
              <a:t>(57,16,8)</a:t>
            </a:r>
          </a:p>
          <a:p>
            <a:r>
              <a:rPr lang="en-US" sz="2000" dirty="0"/>
              <a:t>  file=</a:t>
            </a:r>
            <a:r>
              <a:rPr lang="ja-JP" altLang="en-US" sz="2000"/>
              <a:t>“</a:t>
            </a:r>
            <a:r>
              <a:rPr lang="en-US" altLang="ja-JP" sz="2000" dirty="0"/>
              <a:t>/Users/</a:t>
            </a:r>
            <a:r>
              <a:rPr lang="en-US" altLang="ja-JP" sz="2000" dirty="0" err="1"/>
              <a:t>guzdial</a:t>
            </a:r>
            <a:r>
              <a:rPr lang="en-US" altLang="ja-JP" sz="2000" dirty="0"/>
              <a:t>/</a:t>
            </a:r>
            <a:r>
              <a:rPr lang="en-US" altLang="ja-JP" sz="2000" dirty="0" err="1"/>
              <a:t>mediasources</a:t>
            </a:r>
            <a:r>
              <a:rPr lang="en-US" altLang="ja-JP" sz="2000" dirty="0"/>
              <a:t>/barbara.jpg"    </a:t>
            </a:r>
          </a:p>
          <a:p>
            <a:r>
              <a:rPr lang="en-US" sz="2000" dirty="0"/>
              <a:t>  picture=</a:t>
            </a:r>
            <a:r>
              <a:rPr lang="en-US" sz="2000" dirty="0" err="1"/>
              <a:t>makePicture</a:t>
            </a:r>
            <a:r>
              <a:rPr lang="en-US" sz="2000" dirty="0"/>
              <a:t>(file)</a:t>
            </a:r>
          </a:p>
          <a:p>
            <a:r>
              <a:rPr lang="en-US" sz="2000" dirty="0"/>
              <a:t>  </a:t>
            </a:r>
            <a:r>
              <a:rPr lang="en-US" sz="1000" dirty="0"/>
              <a:t>for x in range(70,168):</a:t>
            </a:r>
          </a:p>
          <a:p>
            <a:r>
              <a:rPr lang="en-US" sz="1000" dirty="0"/>
              <a:t>    for y in range(56,190):</a:t>
            </a:r>
          </a:p>
          <a:p>
            <a:r>
              <a:rPr lang="en-US" sz="1000" dirty="0"/>
              <a:t>      </a:t>
            </a:r>
            <a:r>
              <a:rPr lang="en-US" sz="1000" dirty="0" err="1"/>
              <a:t>px</a:t>
            </a:r>
            <a:r>
              <a:rPr lang="en-US" sz="1000" dirty="0"/>
              <a:t>=</a:t>
            </a:r>
            <a:r>
              <a:rPr lang="en-US" sz="1000" dirty="0" err="1"/>
              <a:t>getPixel</a:t>
            </a:r>
            <a:r>
              <a:rPr lang="en-US" sz="1000" dirty="0"/>
              <a:t>(</a:t>
            </a:r>
            <a:r>
              <a:rPr lang="en-US" sz="1000" dirty="0" err="1"/>
              <a:t>picture,x,y</a:t>
            </a:r>
            <a:r>
              <a:rPr lang="en-US" sz="1000" dirty="0"/>
              <a:t>)</a:t>
            </a:r>
          </a:p>
          <a:p>
            <a:r>
              <a:rPr lang="en-US" sz="1000" dirty="0"/>
              <a:t>      color = </a:t>
            </a:r>
            <a:r>
              <a:rPr lang="en-US" sz="1000" dirty="0" err="1"/>
              <a:t>getColor</a:t>
            </a:r>
            <a:r>
              <a:rPr lang="en-US" sz="1000" dirty="0"/>
              <a:t>(</a:t>
            </a:r>
            <a:r>
              <a:rPr lang="en-US" sz="1000" dirty="0" err="1"/>
              <a:t>px</a:t>
            </a:r>
            <a:r>
              <a:rPr lang="en-US" sz="1000" dirty="0"/>
              <a:t>)</a:t>
            </a:r>
          </a:p>
          <a:p>
            <a:r>
              <a:rPr lang="en-US" sz="1000" dirty="0"/>
              <a:t>      if distance(</a:t>
            </a:r>
            <a:r>
              <a:rPr lang="en-US" sz="1000" dirty="0" err="1"/>
              <a:t>color,brown</a:t>
            </a:r>
            <a:r>
              <a:rPr lang="en-US" sz="1000" dirty="0"/>
              <a:t>)&lt;50.0:</a:t>
            </a:r>
          </a:p>
          <a:p>
            <a:r>
              <a:rPr lang="en-US" sz="1000" dirty="0"/>
              <a:t>        redness=</a:t>
            </a:r>
            <a:r>
              <a:rPr lang="en-US" sz="1000" dirty="0" err="1"/>
              <a:t>getRed</a:t>
            </a:r>
            <a:r>
              <a:rPr lang="en-US" sz="1000" dirty="0"/>
              <a:t>(</a:t>
            </a:r>
            <a:r>
              <a:rPr lang="en-US" sz="1000" dirty="0" err="1"/>
              <a:t>px</a:t>
            </a:r>
            <a:r>
              <a:rPr lang="en-US" sz="1000" dirty="0"/>
              <a:t>)*1.5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setRed</a:t>
            </a:r>
            <a:r>
              <a:rPr lang="en-US" sz="1000" dirty="0"/>
              <a:t>(</a:t>
            </a:r>
            <a:r>
              <a:rPr lang="en-US" sz="1000" dirty="0" err="1"/>
              <a:t>px,redness</a:t>
            </a:r>
            <a:r>
              <a:rPr lang="en-US" sz="1000" dirty="0"/>
              <a:t>)</a:t>
            </a:r>
          </a:p>
          <a:p>
            <a:r>
              <a:rPr lang="en-US" sz="1000" dirty="0"/>
              <a:t>  show(picture)</a:t>
            </a:r>
          </a:p>
          <a:p>
            <a:r>
              <a:rPr lang="en-US" sz="1000" dirty="0"/>
              <a:t>  return(picture)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The nested loop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382000" cy="1143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I used MediaTools to find the rectangle where most of the hair is that I want to change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33400" y="2743200"/>
            <a:ext cx="6553200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def turnRedInRange():</a:t>
            </a:r>
          </a:p>
          <a:p>
            <a:r>
              <a:rPr lang="en-US" sz="1200"/>
              <a:t>  brown = makeColor(57,16,8)</a:t>
            </a:r>
          </a:p>
          <a:p>
            <a:r>
              <a:rPr lang="en-US" sz="1200"/>
              <a:t>  file=</a:t>
            </a:r>
            <a:r>
              <a:rPr lang="ja-JP" altLang="en-US" sz="1200"/>
              <a:t>“</a:t>
            </a:r>
            <a:r>
              <a:rPr lang="en-US" altLang="ja-JP" sz="1200"/>
              <a:t>/Users/guzdial/mediasources/barbara.jpg</a:t>
            </a:r>
            <a:r>
              <a:rPr lang="ja-JP" altLang="en-US" sz="1200"/>
              <a:t>“</a:t>
            </a:r>
            <a:endParaRPr lang="en-US" altLang="ja-JP" sz="1200"/>
          </a:p>
          <a:p>
            <a:r>
              <a:rPr lang="en-US" sz="1200"/>
              <a:t>  picture=makePicture(file)</a:t>
            </a:r>
          </a:p>
          <a:p>
            <a:r>
              <a:rPr lang="en-US" sz="2000"/>
              <a:t>  for x in range(70,168):</a:t>
            </a:r>
          </a:p>
          <a:p>
            <a:r>
              <a:rPr lang="en-US" sz="2000"/>
              <a:t>    for y in range(56,190):</a:t>
            </a:r>
          </a:p>
          <a:p>
            <a:r>
              <a:rPr lang="en-US" sz="2000"/>
              <a:t>      </a:t>
            </a:r>
            <a:r>
              <a:rPr lang="en-US" sz="1400"/>
              <a:t>px=getPixel(picture,x,y)</a:t>
            </a:r>
          </a:p>
          <a:p>
            <a:r>
              <a:rPr lang="en-US" sz="1400"/>
              <a:t>         color = getColor(px)</a:t>
            </a:r>
          </a:p>
          <a:p>
            <a:r>
              <a:rPr lang="en-US" sz="1400"/>
              <a:t>         if distance(color,brown)&lt;50.0:</a:t>
            </a:r>
          </a:p>
          <a:p>
            <a:r>
              <a:rPr lang="en-US" sz="1400"/>
              <a:t>          redness=getRed(px)*1.5</a:t>
            </a:r>
          </a:p>
          <a:p>
            <a:r>
              <a:rPr lang="en-US" sz="1400"/>
              <a:t>          setRed(px,redness)</a:t>
            </a:r>
          </a:p>
          <a:p>
            <a:r>
              <a:rPr lang="en-US" sz="1400"/>
              <a:t>  show(picture)</a:t>
            </a:r>
          </a:p>
          <a:p>
            <a:r>
              <a:rPr lang="en-US" sz="1400"/>
              <a:t>  return(picture)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Same thing as last time </a:t>
            </a:r>
            <a:br>
              <a:rPr lang="en-US" sz="3200" smtClean="0">
                <a:ea typeface="ＭＳ Ｐゴシック" charset="-128"/>
              </a:rPr>
            </a:br>
            <a:r>
              <a:rPr lang="en-US" sz="3200" smtClean="0">
                <a:ea typeface="ＭＳ Ｐゴシック" charset="-128"/>
              </a:rPr>
              <a:t>(could raise threshold now)</a:t>
            </a:r>
          </a:p>
        </p:txBody>
      </p:sp>
      <p:sp>
        <p:nvSpPr>
          <p:cNvPr id="10240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001000" cy="10287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Then we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re looking for a close-match on hair color, and increasing the redness</a:t>
            </a:r>
            <a:endParaRPr lang="en-US" smtClean="0">
              <a:ea typeface="ＭＳ Ｐゴシック" charset="-128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6553200" cy="31700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/>
              <a:t>def turnRedInRange():</a:t>
            </a:r>
          </a:p>
          <a:p>
            <a:r>
              <a:rPr lang="en-US" sz="1000"/>
              <a:t>  brown = makeColor(57,16,8)</a:t>
            </a:r>
          </a:p>
          <a:p>
            <a:r>
              <a:rPr lang="en-US" sz="1000"/>
              <a:t>  file=</a:t>
            </a:r>
            <a:r>
              <a:rPr lang="ja-JP" altLang="en-US" sz="1000"/>
              <a:t>“</a:t>
            </a:r>
            <a:r>
              <a:rPr lang="en-US" altLang="ja-JP" sz="1000"/>
              <a:t>/Users/guzdial/mediasources/barbara.jpg</a:t>
            </a:r>
            <a:r>
              <a:rPr lang="ja-JP" altLang="en-US" sz="1000"/>
              <a:t>“</a:t>
            </a:r>
            <a:endParaRPr lang="en-US" altLang="ja-JP" sz="1000"/>
          </a:p>
          <a:p>
            <a:r>
              <a:rPr lang="en-US" sz="1000"/>
              <a:t>  picture=makePicture(file)</a:t>
            </a:r>
          </a:p>
          <a:p>
            <a:r>
              <a:rPr lang="en-US" sz="1000"/>
              <a:t>  for x in range(70,168):</a:t>
            </a:r>
          </a:p>
          <a:p>
            <a:r>
              <a:rPr lang="en-US" sz="1000"/>
              <a:t>    for y in range(56,190):</a:t>
            </a:r>
          </a:p>
          <a:p>
            <a:r>
              <a:rPr lang="en-US" sz="2000"/>
              <a:t>      px=getPixel(picture,x,y)</a:t>
            </a:r>
          </a:p>
          <a:p>
            <a:r>
              <a:rPr lang="en-US" sz="2000"/>
              <a:t>      color = getColor(px)</a:t>
            </a:r>
          </a:p>
          <a:p>
            <a:r>
              <a:rPr lang="en-US" sz="2000"/>
              <a:t>      if distance(color,brown)&lt;50.0:</a:t>
            </a:r>
          </a:p>
          <a:p>
            <a:r>
              <a:rPr lang="en-US" sz="2000"/>
              <a:t>        redness=getRed(px)*1.5</a:t>
            </a:r>
          </a:p>
          <a:p>
            <a:r>
              <a:rPr lang="en-US" sz="2000"/>
              <a:t>        setRed(px,redness)</a:t>
            </a:r>
          </a:p>
          <a:p>
            <a:r>
              <a:rPr lang="en-US" sz="2000"/>
              <a:t>  show(picture)</a:t>
            </a:r>
          </a:p>
          <a:p>
            <a:r>
              <a:rPr lang="en-US" sz="2000"/>
              <a:t>  return(picture)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Could we do this without </a:t>
            </a:r>
            <a:br>
              <a:rPr lang="en-US" sz="3200" smtClean="0">
                <a:ea typeface="ＭＳ Ｐゴシック" charset="-128"/>
              </a:rPr>
            </a:br>
            <a:r>
              <a:rPr lang="en-US" sz="3200" smtClean="0">
                <a:ea typeface="ＭＳ Ｐゴシック" charset="-128"/>
              </a:rPr>
              <a:t>nested loops?</a:t>
            </a:r>
          </a:p>
        </p:txBody>
      </p:sp>
      <p:sp>
        <p:nvSpPr>
          <p:cNvPr id="1044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2514600" cy="31432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Yes, but complicated IF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3276600" y="1469231"/>
            <a:ext cx="5867400" cy="46628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def turnRedInRange2():</a:t>
            </a:r>
          </a:p>
          <a:p>
            <a:r>
              <a:rPr lang="en-US" sz="1800"/>
              <a:t>  brown = makeColor(57,16,8)</a:t>
            </a:r>
          </a:p>
          <a:p>
            <a:r>
              <a:rPr lang="en-US" sz="1800"/>
              <a:t>  file=</a:t>
            </a:r>
            <a:r>
              <a:rPr lang="ja-JP" altLang="en-US" sz="1800"/>
              <a:t>“</a:t>
            </a:r>
            <a:r>
              <a:rPr lang="en-US" altLang="ja-JP" sz="1800"/>
              <a:t>/Users/guzdial/mediasources/barbara.jpg</a:t>
            </a:r>
            <a:r>
              <a:rPr lang="ja-JP" altLang="en-US" sz="1800"/>
              <a:t>“</a:t>
            </a:r>
            <a:endParaRPr lang="en-US" altLang="ja-JP" sz="1800"/>
          </a:p>
          <a:p>
            <a:r>
              <a:rPr lang="en-US" sz="1800"/>
              <a:t>  picture=makePicture(file)</a:t>
            </a:r>
          </a:p>
          <a:p>
            <a:r>
              <a:rPr lang="en-US" sz="1800"/>
              <a:t>  for p in getPixels(picture):</a:t>
            </a:r>
          </a:p>
          <a:p>
            <a:r>
              <a:rPr lang="en-US" sz="1800"/>
              <a:t>    x = getX(p)</a:t>
            </a:r>
          </a:p>
          <a:p>
            <a:r>
              <a:rPr lang="en-US" sz="1800"/>
              <a:t>    y = getY(p)</a:t>
            </a:r>
          </a:p>
          <a:p>
            <a:r>
              <a:rPr lang="en-US" sz="1800"/>
              <a:t>    if x &gt;= 70 and x &lt; 168:</a:t>
            </a:r>
          </a:p>
          <a:p>
            <a:r>
              <a:rPr lang="en-US" sz="1800"/>
              <a:t>      if y &gt;=56 and y &lt; 190:</a:t>
            </a:r>
          </a:p>
          <a:p>
            <a:r>
              <a:rPr lang="en-US" sz="1800"/>
              <a:t>        color = getColor(p)</a:t>
            </a:r>
          </a:p>
          <a:p>
            <a:r>
              <a:rPr lang="en-US" sz="1800"/>
              <a:t>        if distance(color,brown)&lt;100.0:</a:t>
            </a:r>
          </a:p>
          <a:p>
            <a:r>
              <a:rPr lang="en-US" sz="1800"/>
              <a:t>          redness=getRed(p)*2.0</a:t>
            </a:r>
          </a:p>
          <a:p>
            <a:r>
              <a:rPr lang="en-US" sz="1800"/>
              <a:t>          setRed(p,redness)</a:t>
            </a:r>
          </a:p>
          <a:p>
            <a:r>
              <a:rPr lang="en-US" sz="1800"/>
              <a:t>  show(picture)</a:t>
            </a:r>
          </a:p>
          <a:p>
            <a:r>
              <a:rPr lang="en-US" sz="1800"/>
              <a:t>  return picture </a:t>
            </a:r>
          </a:p>
          <a:p>
            <a:pPr>
              <a:spcBef>
                <a:spcPct val="50000"/>
              </a:spcBef>
            </a:pPr>
            <a:endParaRPr lang="en-US"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Moving pixels </a:t>
            </a:r>
            <a:r>
              <a:rPr lang="en-US" i="1" smtClean="0">
                <a:ea typeface="ＭＳ Ｐゴシック" charset="-128"/>
              </a:rPr>
              <a:t>across</a:t>
            </a:r>
            <a:r>
              <a:rPr lang="en-US" smtClean="0">
                <a:ea typeface="ＭＳ Ｐゴシック" charset="-128"/>
              </a:rPr>
              <a:t> pictures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We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ve seen using index variables to track the pixel position we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re working with in a picture.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We can copy </a:t>
            </a:r>
            <a:r>
              <a:rPr lang="en-US" i="1" smtClean="0">
                <a:ea typeface="ＭＳ Ｐゴシック" charset="-128"/>
              </a:rPr>
              <a:t>between</a:t>
            </a:r>
            <a:r>
              <a:rPr lang="en-US" smtClean="0">
                <a:ea typeface="ＭＳ Ｐゴシック" charset="-128"/>
              </a:rPr>
              <a:t> pictures, if we keep track of:</a:t>
            </a:r>
          </a:p>
          <a:p>
            <a:pPr lvl="1" eaLnBrk="1" hangingPunct="1"/>
            <a:r>
              <a:rPr lang="en-US" sz="1800" smtClean="0">
                <a:ea typeface="ＭＳ Ｐゴシック" charset="-128"/>
              </a:rPr>
              <a:t>The </a:t>
            </a:r>
            <a:r>
              <a:rPr lang="en-US" sz="1800" i="1" smtClean="0">
                <a:ea typeface="ＭＳ Ｐゴシック" charset="-128"/>
              </a:rPr>
              <a:t>source</a:t>
            </a:r>
            <a:r>
              <a:rPr lang="en-US" sz="1800" smtClean="0">
                <a:ea typeface="ＭＳ Ｐゴシック" charset="-128"/>
              </a:rPr>
              <a:t> index variables</a:t>
            </a:r>
          </a:p>
          <a:p>
            <a:pPr lvl="2" eaLnBrk="1" hangingPunct="1"/>
            <a:r>
              <a:rPr lang="en-US" sz="2000" smtClean="0">
                <a:ea typeface="ＭＳ Ｐゴシック" charset="-128"/>
              </a:rPr>
              <a:t>Where we</a:t>
            </a:r>
            <a:r>
              <a:rPr lang="fr-FR" altLang="ja-JP" sz="2000" smtClean="0">
                <a:ea typeface="ＭＳ Ｐゴシック" charset="-128"/>
              </a:rPr>
              <a:t>'</a:t>
            </a:r>
            <a:r>
              <a:rPr lang="en-US" altLang="ja-JP" sz="2000" smtClean="0">
                <a:ea typeface="ＭＳ Ｐゴシック" charset="-128"/>
              </a:rPr>
              <a:t>re getting the pixels </a:t>
            </a:r>
            <a:r>
              <a:rPr lang="en-US" altLang="ja-JP" sz="2000" i="1" smtClean="0">
                <a:ea typeface="ＭＳ Ｐゴシック" charset="-128"/>
              </a:rPr>
              <a:t>from</a:t>
            </a:r>
            <a:endParaRPr lang="en-US" altLang="ja-JP" sz="2000" smtClean="0">
              <a:ea typeface="ＭＳ Ｐゴシック" charset="-128"/>
            </a:endParaRPr>
          </a:p>
          <a:p>
            <a:pPr lvl="1" eaLnBrk="1" hangingPunct="1"/>
            <a:r>
              <a:rPr lang="en-US" sz="1800" smtClean="0">
                <a:ea typeface="ＭＳ Ｐゴシック" charset="-128"/>
              </a:rPr>
              <a:t>The </a:t>
            </a:r>
            <a:r>
              <a:rPr lang="en-US" sz="1800" i="1" smtClean="0">
                <a:ea typeface="ＭＳ Ｐゴシック" charset="-128"/>
              </a:rPr>
              <a:t>target </a:t>
            </a:r>
            <a:r>
              <a:rPr lang="en-US" sz="1800" smtClean="0">
                <a:ea typeface="ＭＳ Ｐゴシック" charset="-128"/>
              </a:rPr>
              <a:t>index variables</a:t>
            </a:r>
          </a:p>
          <a:p>
            <a:pPr lvl="2" eaLnBrk="1" hangingPunct="1"/>
            <a:r>
              <a:rPr lang="en-US" sz="2000" smtClean="0">
                <a:ea typeface="ＭＳ Ｐゴシック" charset="-128"/>
              </a:rPr>
              <a:t>Where we</a:t>
            </a:r>
            <a:r>
              <a:rPr lang="fr-FR" altLang="ja-JP" sz="2000" smtClean="0">
                <a:ea typeface="ＭＳ Ｐゴシック" charset="-128"/>
              </a:rPr>
              <a:t>'</a:t>
            </a:r>
            <a:r>
              <a:rPr lang="en-US" altLang="ja-JP" sz="2000" smtClean="0">
                <a:ea typeface="ＭＳ Ｐゴシック" charset="-128"/>
              </a:rPr>
              <a:t>re putting the pixels </a:t>
            </a:r>
            <a:r>
              <a:rPr lang="en-US" altLang="ja-JP" sz="2000" i="1" smtClean="0">
                <a:ea typeface="ＭＳ Ｐゴシック" charset="-128"/>
              </a:rPr>
              <a:t>at</a:t>
            </a:r>
            <a:endParaRPr lang="en-US" altLang="ja-JP" sz="2000" smtClean="0">
              <a:ea typeface="ＭＳ Ｐゴシック" charset="-128"/>
            </a:endParaRPr>
          </a:p>
          <a:p>
            <a:pPr eaLnBrk="1" hangingPunct="1"/>
            <a:r>
              <a:rPr lang="en-US" smtClean="0">
                <a:ea typeface="ＭＳ Ｐゴシック" charset="-128"/>
              </a:rPr>
              <a:t>(Not really copying the pixels: </a:t>
            </a:r>
            <a:r>
              <a:rPr lang="en-US" i="1" smtClean="0">
                <a:ea typeface="ＭＳ Ｐゴシック" charset="-128"/>
              </a:rPr>
              <a:t>Replicating</a:t>
            </a:r>
            <a:r>
              <a:rPr lang="en-US" smtClean="0">
                <a:ea typeface="ＭＳ Ｐゴシック" charset="-128"/>
              </a:rPr>
              <a:t> their color.)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What can you do then?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>
                <a:ea typeface="ＭＳ Ｐゴシック" charset="-128"/>
              </a:rPr>
              <a:t>What can you do when copying from one picture to another?</a:t>
            </a:r>
          </a:p>
          <a:p>
            <a:pPr lvl="1" eaLnBrk="1" hangingPunct="1"/>
            <a:r>
              <a:rPr lang="en-US" sz="2800" smtClean="0">
                <a:ea typeface="ＭＳ Ｐゴシック" charset="-128"/>
              </a:rPr>
              <a:t>Collages: Copy </a:t>
            </a:r>
            <a:r>
              <a:rPr lang="en-US" sz="2800" i="1" smtClean="0">
                <a:ea typeface="ＭＳ Ｐゴシック" charset="-128"/>
              </a:rPr>
              <a:t>several</a:t>
            </a:r>
            <a:r>
              <a:rPr lang="en-US" sz="2800" smtClean="0">
                <a:ea typeface="ＭＳ Ｐゴシック" charset="-128"/>
              </a:rPr>
              <a:t> pictures onto one</a:t>
            </a:r>
          </a:p>
          <a:p>
            <a:pPr lvl="1" eaLnBrk="1" hangingPunct="1"/>
            <a:r>
              <a:rPr lang="en-US" sz="2800" smtClean="0">
                <a:ea typeface="ＭＳ Ｐゴシック" charset="-128"/>
              </a:rPr>
              <a:t>Cropping: You don</a:t>
            </a:r>
            <a:r>
              <a:rPr lang="fr-FR" altLang="ja-JP" sz="2800" smtClean="0">
                <a:ea typeface="ＭＳ Ｐゴシック" charset="-128"/>
              </a:rPr>
              <a:t>'</a:t>
            </a:r>
            <a:r>
              <a:rPr lang="en-US" altLang="ja-JP" sz="2800" smtClean="0">
                <a:ea typeface="ＭＳ Ｐゴシック" charset="-128"/>
              </a:rPr>
              <a:t>t have to take the </a:t>
            </a:r>
            <a:r>
              <a:rPr lang="en-US" altLang="ja-JP" sz="2800" i="1" smtClean="0">
                <a:ea typeface="ＭＳ Ｐゴシック" charset="-128"/>
              </a:rPr>
              <a:t>whole</a:t>
            </a:r>
            <a:r>
              <a:rPr lang="en-US" altLang="ja-JP" sz="2800" smtClean="0">
                <a:ea typeface="ＭＳ Ｐゴシック" charset="-128"/>
              </a:rPr>
              <a:t> picture</a:t>
            </a:r>
          </a:p>
          <a:p>
            <a:pPr lvl="1" eaLnBrk="1" hangingPunct="1"/>
            <a:r>
              <a:rPr lang="en-US" sz="2800" smtClean="0">
                <a:ea typeface="ＭＳ Ｐゴシック" charset="-128"/>
              </a:rPr>
              <a:t>Scaling: Make a picture smaller, or larger when copying it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Copying pixels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In general, what we want to do is to keep track of a sourceX and sourceY, and a targetX and targetY.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We </a:t>
            </a:r>
            <a:r>
              <a:rPr lang="en-US" i="1" smtClean="0">
                <a:ea typeface="ＭＳ Ｐゴシック" charset="-128"/>
              </a:rPr>
              <a:t>increment</a:t>
            </a:r>
            <a:r>
              <a:rPr lang="en-US" smtClean="0">
                <a:ea typeface="ＭＳ Ｐゴシック" charset="-128"/>
              </a:rPr>
              <a:t> (add to them) in pairs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sourceX and targetX get incremented together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sourceY and targetY get incremented together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The tricky parts are: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Setting values </a:t>
            </a:r>
            <a:r>
              <a:rPr lang="en-US" i="1" smtClean="0">
                <a:ea typeface="ＭＳ Ｐゴシック" charset="-128"/>
              </a:rPr>
              <a:t>inside </a:t>
            </a:r>
            <a:r>
              <a:rPr lang="en-US" smtClean="0">
                <a:ea typeface="ＭＳ Ｐゴシック" charset="-128"/>
              </a:rPr>
              <a:t>the body of loops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Incrementing at the </a:t>
            </a:r>
            <a:r>
              <a:rPr lang="en-US" i="1" smtClean="0">
                <a:ea typeface="ＭＳ Ｐゴシック" charset="-128"/>
              </a:rPr>
              <a:t>bottom</a:t>
            </a:r>
            <a:r>
              <a:rPr lang="en-US" smtClean="0">
                <a:ea typeface="ＭＳ Ｐゴシック" charset="-128"/>
              </a:rPr>
              <a:t> of loops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ea typeface="ＭＳ Ｐゴシック" charset="-128"/>
              </a:rPr>
              <a:t>Pixels are in a matrix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Matrices have two dimensions: A height and a width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We can reference any element in the matrix with (x,y) or (horizontal, vertical)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We refer to those coordinates as </a:t>
            </a:r>
            <a:r>
              <a:rPr lang="en-US" i="1" smtClean="0">
                <a:ea typeface="ＭＳ Ｐゴシック" charset="-128"/>
              </a:rPr>
              <a:t>index numbers</a:t>
            </a:r>
            <a:r>
              <a:rPr lang="en-US" smtClean="0">
                <a:ea typeface="ＭＳ Ｐゴシック" charset="-128"/>
              </a:rPr>
              <a:t> or </a:t>
            </a:r>
            <a:r>
              <a:rPr lang="en-US" i="1" smtClean="0">
                <a:ea typeface="ＭＳ Ｐゴシック" charset="-128"/>
              </a:rPr>
              <a:t>indices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We sometimes want to know </a:t>
            </a:r>
            <a:r>
              <a:rPr lang="en-US" i="1" smtClean="0">
                <a:ea typeface="ＭＳ Ｐゴシック" charset="-128"/>
              </a:rPr>
              <a:t>where</a:t>
            </a:r>
            <a:r>
              <a:rPr lang="en-US" smtClean="0">
                <a:ea typeface="ＭＳ Ｐゴシック" charset="-128"/>
              </a:rPr>
              <a:t> a pixel is, and </a:t>
            </a:r>
            <a:r>
              <a:rPr lang="en-US" b="1" smtClean="0">
                <a:ea typeface="ＭＳ Ｐゴシック" charset="-128"/>
              </a:rPr>
              <a:t>getPixels</a:t>
            </a:r>
            <a:r>
              <a:rPr lang="en-US" smtClean="0">
                <a:ea typeface="ＭＳ Ｐゴシック" charset="-128"/>
              </a:rPr>
              <a:t> doesn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t let us know that.</a:t>
            </a:r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Copying Barb to a canvas</a:t>
            </a:r>
          </a:p>
        </p:txBody>
      </p:sp>
      <p:pic>
        <p:nvPicPr>
          <p:cNvPr id="112642" name="Picture 5" descr="barb-on-canva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80112" y="1203598"/>
            <a:ext cx="3233737" cy="3292079"/>
          </a:xfrm>
          <a:noFill/>
          <a:ln>
            <a:solidFill>
              <a:schemeClr val="tx1"/>
            </a:solidFill>
          </a:ln>
        </p:spPr>
      </p:pic>
      <p:sp>
        <p:nvSpPr>
          <p:cNvPr id="112643" name="Text Box 4"/>
          <p:cNvSpPr txBox="1">
            <a:spLocks noChangeArrowheads="1"/>
          </p:cNvSpPr>
          <p:nvPr/>
        </p:nvSpPr>
        <p:spPr bwMode="auto">
          <a:xfrm>
            <a:off x="457200" y="1200151"/>
            <a:ext cx="4330824" cy="341632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copyBarb</a:t>
            </a:r>
            <a:r>
              <a:rPr lang="en-US" sz="1200" dirty="0"/>
              <a:t>():</a:t>
            </a:r>
          </a:p>
          <a:p>
            <a:r>
              <a:rPr lang="en-US" sz="1200" dirty="0"/>
              <a:t>  # Set up the source and target pictures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barbf</a:t>
            </a:r>
            <a:r>
              <a:rPr lang="en-US" sz="1200" dirty="0"/>
              <a:t>=</a:t>
            </a:r>
            <a:r>
              <a:rPr lang="en-US" sz="1200" dirty="0" err="1"/>
              <a:t>getMediaPath</a:t>
            </a:r>
            <a:r>
              <a:rPr lang="en-US" sz="1200" dirty="0"/>
              <a:t>("barbara.jpg")</a:t>
            </a:r>
          </a:p>
          <a:p>
            <a:r>
              <a:rPr lang="en-US" sz="1200" dirty="0"/>
              <a:t>  barb = </a:t>
            </a:r>
            <a:r>
              <a:rPr lang="en-US" sz="1200" dirty="0" err="1"/>
              <a:t>makePicture</a:t>
            </a:r>
            <a:r>
              <a:rPr lang="en-US" sz="1200" dirty="0"/>
              <a:t>(</a:t>
            </a:r>
            <a:r>
              <a:rPr lang="en-US" sz="1200" dirty="0" err="1"/>
              <a:t>barbf</a:t>
            </a:r>
            <a:r>
              <a:rPr lang="en-US" sz="1200" dirty="0"/>
              <a:t>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canvasf</a:t>
            </a:r>
            <a:r>
              <a:rPr lang="en-US" sz="1200" dirty="0"/>
              <a:t> = </a:t>
            </a:r>
            <a:r>
              <a:rPr lang="en-US" sz="1200" dirty="0" err="1"/>
              <a:t>getMediaPath</a:t>
            </a:r>
            <a:r>
              <a:rPr lang="en-US" sz="1200" dirty="0"/>
              <a:t>("7inX95in.jpg")</a:t>
            </a:r>
          </a:p>
          <a:p>
            <a:r>
              <a:rPr lang="en-US" sz="1200" dirty="0"/>
              <a:t>  canvas = </a:t>
            </a:r>
            <a:r>
              <a:rPr lang="en-US" sz="1200" dirty="0" err="1"/>
              <a:t>makePicture</a:t>
            </a:r>
            <a:r>
              <a:rPr lang="en-US" sz="1200" dirty="0"/>
              <a:t>(</a:t>
            </a:r>
            <a:r>
              <a:rPr lang="en-US" sz="1200" dirty="0" err="1"/>
              <a:t>canvasf</a:t>
            </a:r>
            <a:r>
              <a:rPr lang="en-US" sz="1200" dirty="0"/>
              <a:t>)</a:t>
            </a:r>
          </a:p>
          <a:p>
            <a:r>
              <a:rPr lang="en-US" sz="1200" dirty="0"/>
              <a:t>  # Now, do the actual copying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targetX</a:t>
            </a:r>
            <a:r>
              <a:rPr lang="en-US" sz="1200" dirty="0"/>
              <a:t> = 0</a:t>
            </a:r>
          </a:p>
          <a:p>
            <a:r>
              <a:rPr lang="en-US" sz="1200" dirty="0"/>
              <a:t>  for </a:t>
            </a:r>
            <a:r>
              <a:rPr lang="en-US" sz="1200" dirty="0" err="1"/>
              <a:t>sourceX</a:t>
            </a:r>
            <a:r>
              <a:rPr lang="en-US" sz="1200" dirty="0"/>
              <a:t> in range(0,getWidth(barb)):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targetY</a:t>
            </a:r>
            <a:r>
              <a:rPr lang="en-US" sz="1200" dirty="0"/>
              <a:t> = 0</a:t>
            </a:r>
          </a:p>
          <a:p>
            <a:r>
              <a:rPr lang="en-US" sz="1200" dirty="0"/>
              <a:t>    for </a:t>
            </a:r>
            <a:r>
              <a:rPr lang="en-US" sz="1200" dirty="0" err="1"/>
              <a:t>sourceY</a:t>
            </a:r>
            <a:r>
              <a:rPr lang="en-US" sz="1200" dirty="0"/>
              <a:t> in range(0,getHeight(barb)):</a:t>
            </a:r>
          </a:p>
          <a:p>
            <a:r>
              <a:rPr lang="en-US" sz="1200" dirty="0"/>
              <a:t>      color = </a:t>
            </a:r>
            <a:r>
              <a:rPr lang="en-US" sz="1200" dirty="0" err="1"/>
              <a:t>getColor</a:t>
            </a:r>
            <a:r>
              <a:rPr lang="en-US" sz="1200" dirty="0"/>
              <a:t>(</a:t>
            </a:r>
            <a:r>
              <a:rPr lang="en-US" sz="1200" dirty="0" err="1"/>
              <a:t>getPixel</a:t>
            </a:r>
            <a:r>
              <a:rPr lang="en-US" sz="1200" dirty="0"/>
              <a:t>(</a:t>
            </a:r>
            <a:r>
              <a:rPr lang="en-US" sz="1200" dirty="0" err="1"/>
              <a:t>barb,sourceX,sourceY</a:t>
            </a:r>
            <a:r>
              <a:rPr lang="en-US" sz="1200" dirty="0"/>
              <a:t>))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setColor</a:t>
            </a:r>
            <a:r>
              <a:rPr lang="en-US" sz="1200" dirty="0"/>
              <a:t>(</a:t>
            </a:r>
            <a:r>
              <a:rPr lang="en-US" sz="1200" dirty="0" err="1"/>
              <a:t>getPixel</a:t>
            </a:r>
            <a:r>
              <a:rPr lang="en-US" sz="1200" dirty="0"/>
              <a:t>(</a:t>
            </a:r>
            <a:r>
              <a:rPr lang="en-US" sz="1200" dirty="0" err="1"/>
              <a:t>canvas,targetX,targetY</a:t>
            </a:r>
            <a:r>
              <a:rPr lang="en-US" sz="1200" dirty="0"/>
              <a:t>), color)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targetY</a:t>
            </a:r>
            <a:r>
              <a:rPr lang="en-US" sz="1200" dirty="0"/>
              <a:t> = </a:t>
            </a:r>
            <a:r>
              <a:rPr lang="en-US" sz="1200" dirty="0" err="1"/>
              <a:t>targetY</a:t>
            </a:r>
            <a:r>
              <a:rPr lang="en-US" sz="1200" dirty="0"/>
              <a:t> + 1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targetX</a:t>
            </a:r>
            <a:r>
              <a:rPr lang="en-US" sz="1200" dirty="0"/>
              <a:t> = </a:t>
            </a:r>
            <a:r>
              <a:rPr lang="en-US" sz="1200" dirty="0" err="1"/>
              <a:t>targetX</a:t>
            </a:r>
            <a:r>
              <a:rPr lang="en-US" sz="1200" dirty="0"/>
              <a:t> + 1</a:t>
            </a:r>
          </a:p>
          <a:p>
            <a:r>
              <a:rPr lang="en-US" sz="1200" dirty="0"/>
              <a:t>  show(barb)</a:t>
            </a:r>
          </a:p>
          <a:p>
            <a:r>
              <a:rPr lang="en-US" sz="1200" dirty="0"/>
              <a:t>  show(canvas)</a:t>
            </a:r>
          </a:p>
          <a:p>
            <a:r>
              <a:rPr lang="en-US" sz="1200" dirty="0"/>
              <a:t>  return canvas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Comments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Python ignores from </a:t>
            </a:r>
            <a:r>
              <a:rPr lang="ja-JP" altLang="en-US" smtClean="0">
                <a:ea typeface="ＭＳ Ｐゴシック" charset="-128"/>
              </a:rPr>
              <a:t>“</a:t>
            </a:r>
            <a:r>
              <a:rPr lang="en-US" altLang="ja-JP" smtClean="0">
                <a:ea typeface="ＭＳ Ｐゴシック" charset="-128"/>
              </a:rPr>
              <a:t>#</a:t>
            </a:r>
            <a:r>
              <a:rPr lang="ja-JP" altLang="en-US" smtClean="0">
                <a:ea typeface="ＭＳ Ｐゴシック" charset="-128"/>
              </a:rPr>
              <a:t>”</a:t>
            </a:r>
            <a:r>
              <a:rPr lang="en-US" altLang="ja-JP" smtClean="0">
                <a:ea typeface="ＭＳ Ｐゴシック" charset="-128"/>
              </a:rPr>
              <a:t> through the rest of the line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If you start a line with </a:t>
            </a:r>
            <a:r>
              <a:rPr lang="ja-JP" altLang="en-US" smtClean="0">
                <a:ea typeface="ＭＳ Ｐゴシック" charset="-128"/>
              </a:rPr>
              <a:t>“</a:t>
            </a:r>
            <a:r>
              <a:rPr lang="en-US" altLang="ja-JP" smtClean="0">
                <a:ea typeface="ＭＳ Ｐゴシック" charset="-128"/>
              </a:rPr>
              <a:t>#</a:t>
            </a:r>
            <a:r>
              <a:rPr lang="ja-JP" altLang="en-US" smtClean="0">
                <a:ea typeface="ＭＳ Ｐゴシック" charset="-128"/>
              </a:rPr>
              <a:t>”</a:t>
            </a:r>
            <a:r>
              <a:rPr lang="en-US" altLang="ja-JP" smtClean="0">
                <a:ea typeface="ＭＳ Ｐゴシック" charset="-128"/>
              </a:rPr>
              <a:t>, the whole line is ignored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Why do we want lines to be </a:t>
            </a:r>
            <a:r>
              <a:rPr lang="en-US" i="1" smtClean="0">
                <a:ea typeface="ＭＳ Ｐゴシック" charset="-128"/>
              </a:rPr>
              <a:t>ignored?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To be able to leave notes to ourselves or someone else about how the program works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290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Walking through the copying function</a:t>
            </a:r>
          </a:p>
        </p:txBody>
      </p:sp>
      <p:sp>
        <p:nvSpPr>
          <p:cNvPr id="1167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305800" cy="14859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First, get the source (barb) and target (canvas) files and pictures as names we can use later.</a:t>
            </a:r>
          </a:p>
        </p:txBody>
      </p:sp>
      <p:sp>
        <p:nvSpPr>
          <p:cNvPr id="116739" name="Text Box 4"/>
          <p:cNvSpPr txBox="1">
            <a:spLocks noChangeArrowheads="1"/>
          </p:cNvSpPr>
          <p:nvPr/>
        </p:nvSpPr>
        <p:spPr bwMode="auto">
          <a:xfrm>
            <a:off x="838200" y="2126457"/>
            <a:ext cx="7086600" cy="4062651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def copyBarb():</a:t>
            </a:r>
          </a:p>
          <a:p>
            <a:r>
              <a:rPr lang="en-US" sz="1800"/>
              <a:t>  # Set up the source and target pictures</a:t>
            </a:r>
          </a:p>
          <a:p>
            <a:r>
              <a:rPr lang="en-US" sz="1800"/>
              <a:t>  barbf=getMediaPath("barbara.jpg")</a:t>
            </a:r>
          </a:p>
          <a:p>
            <a:r>
              <a:rPr lang="en-US" sz="1800"/>
              <a:t>  barb = makePicture(barbf)</a:t>
            </a:r>
          </a:p>
          <a:p>
            <a:r>
              <a:rPr lang="en-US" sz="1800"/>
              <a:t>  canvasf = getMediaPath("7inX95in.jpg")</a:t>
            </a:r>
          </a:p>
          <a:p>
            <a:r>
              <a:rPr lang="en-US" sz="1800"/>
              <a:t>  canvas = makePicture(canvasf)</a:t>
            </a:r>
          </a:p>
          <a:p>
            <a:r>
              <a:rPr lang="en-US" sz="1800"/>
              <a:t>  </a:t>
            </a:r>
            <a:r>
              <a:rPr lang="en-US" sz="1200"/>
              <a:t># Now, do the actual copying</a:t>
            </a:r>
          </a:p>
          <a:p>
            <a:r>
              <a:rPr lang="en-US" sz="1200"/>
              <a:t>  targetX = 0</a:t>
            </a:r>
          </a:p>
          <a:p>
            <a:r>
              <a:rPr lang="en-US" sz="1200"/>
              <a:t>  for sourceX in range(0,getWidth(barb)):</a:t>
            </a:r>
          </a:p>
          <a:p>
            <a:r>
              <a:rPr lang="en-US" sz="1200"/>
              <a:t>    targetY = 0</a:t>
            </a:r>
          </a:p>
          <a:p>
            <a:r>
              <a:rPr lang="en-US" sz="1200"/>
              <a:t>    for sourceY in range(0,getHeight(barb)):</a:t>
            </a:r>
          </a:p>
          <a:p>
            <a:r>
              <a:rPr lang="en-US" sz="1200"/>
              <a:t>      color = getColor(getPixel(barb,sourceX,sourceY))</a:t>
            </a:r>
          </a:p>
          <a:p>
            <a:r>
              <a:rPr lang="en-US" sz="1200"/>
              <a:t>      setColor(getPixel(canvas,targetX,targetY), color)</a:t>
            </a:r>
          </a:p>
          <a:p>
            <a:r>
              <a:rPr lang="en-US" sz="1200"/>
              <a:t>      targetY = targetY + 1</a:t>
            </a:r>
          </a:p>
          <a:p>
            <a:r>
              <a:rPr lang="en-US" sz="1200"/>
              <a:t>    targetX = targetX + 1</a:t>
            </a:r>
          </a:p>
          <a:p>
            <a:r>
              <a:rPr lang="en-US" sz="1200"/>
              <a:t>  show(barb)</a:t>
            </a:r>
          </a:p>
          <a:p>
            <a:r>
              <a:rPr lang="en-US" sz="1200"/>
              <a:t>  show(canvas)</a:t>
            </a:r>
          </a:p>
          <a:p>
            <a:r>
              <a:rPr lang="en-US" sz="1200"/>
              <a:t>  return canvas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305800" cy="8572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actual copy</a:t>
            </a:r>
          </a:p>
        </p:txBody>
      </p:sp>
      <p:sp>
        <p:nvSpPr>
          <p:cNvPr id="118786" name="Rectangle 5"/>
          <p:cNvSpPr>
            <a:spLocks noChangeArrowheads="1"/>
          </p:cNvSpPr>
          <p:nvPr/>
        </p:nvSpPr>
        <p:spPr bwMode="auto">
          <a:xfrm>
            <a:off x="0" y="1485900"/>
            <a:ext cx="3276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We get the color of the pixel at sourceX and sourceY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We set (copy) the color to the pixel in the target picture at targetX and targetY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endParaRPr lang="en-US" sz="2100" b="0">
              <a:latin typeface="Times New Roman" pitchFamily="18" charset="0"/>
            </a:endParaRPr>
          </a:p>
        </p:txBody>
      </p:sp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3048000" y="1314450"/>
            <a:ext cx="6096000" cy="4216539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def copyBarb():</a:t>
            </a:r>
          </a:p>
          <a:p>
            <a:r>
              <a:rPr lang="en-US" sz="1200"/>
              <a:t>  # Set up the source and target pictures</a:t>
            </a:r>
          </a:p>
          <a:p>
            <a:r>
              <a:rPr lang="en-US" sz="1200"/>
              <a:t>  barbf=getMediaPath("barbara.jpg")</a:t>
            </a:r>
          </a:p>
          <a:p>
            <a:r>
              <a:rPr lang="en-US" sz="1200"/>
              <a:t>  barb = makePicture(barbf)</a:t>
            </a:r>
          </a:p>
          <a:p>
            <a:r>
              <a:rPr lang="en-US" sz="1200"/>
              <a:t>  canvasf = getMediaPath("7inX95in.jpg")</a:t>
            </a:r>
          </a:p>
          <a:p>
            <a:r>
              <a:rPr lang="en-US" sz="1200"/>
              <a:t>  canvas = makePicture(canvasf)</a:t>
            </a:r>
          </a:p>
          <a:p>
            <a:r>
              <a:rPr lang="en-US" sz="1800"/>
              <a:t>  </a:t>
            </a:r>
            <a:r>
              <a:rPr lang="en-US" sz="1400"/>
              <a:t># Now, do the actual copying</a:t>
            </a:r>
          </a:p>
          <a:p>
            <a:r>
              <a:rPr lang="en-US" sz="1400"/>
              <a:t>  targetX = 0</a:t>
            </a:r>
          </a:p>
          <a:p>
            <a:r>
              <a:rPr lang="en-US" sz="1400"/>
              <a:t>  for sourceX in range(0,getWidth(barb)):</a:t>
            </a:r>
          </a:p>
          <a:p>
            <a:r>
              <a:rPr lang="en-US" sz="1400"/>
              <a:t>    targetY = 0</a:t>
            </a:r>
          </a:p>
          <a:p>
            <a:r>
              <a:rPr lang="en-US" sz="1400"/>
              <a:t>    for sourceY in range(0,getHeight(barb)):</a:t>
            </a:r>
          </a:p>
          <a:p>
            <a:r>
              <a:rPr lang="en-US" sz="1800"/>
              <a:t>      </a:t>
            </a:r>
            <a:r>
              <a:rPr lang="en-US" sz="2000"/>
              <a:t>color = getColor(getPixel(barb,sourceX,sourceY))</a:t>
            </a:r>
          </a:p>
          <a:p>
            <a:r>
              <a:rPr lang="en-US" sz="2000"/>
              <a:t>      setColor(getPixel(canvas,targetX,targetY), color)</a:t>
            </a:r>
          </a:p>
          <a:p>
            <a:r>
              <a:rPr lang="en-US" sz="2000"/>
              <a:t>      targetY = targetY + 1</a:t>
            </a:r>
          </a:p>
          <a:p>
            <a:r>
              <a:rPr lang="en-US" sz="2000"/>
              <a:t>    targetX = targetX + 1</a:t>
            </a:r>
          </a:p>
          <a:p>
            <a:r>
              <a:rPr lang="en-US" sz="1800"/>
              <a:t>  </a:t>
            </a:r>
            <a:r>
              <a:rPr lang="en-US" sz="1200"/>
              <a:t>show(barb)</a:t>
            </a:r>
          </a:p>
          <a:p>
            <a:r>
              <a:rPr lang="en-US" sz="1200"/>
              <a:t>  show(canvas)</a:t>
            </a:r>
          </a:p>
          <a:p>
            <a:r>
              <a:rPr lang="en-US" sz="1200"/>
              <a:t>  return canvas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Setting up the copy loop</a:t>
            </a:r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3276600" cy="30289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100" smtClean="0">
                <a:ea typeface="ＭＳ Ｐゴシック" charset="-128"/>
              </a:rPr>
              <a:t>targetX gets set to 0 at the beginning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smtClean="0">
                <a:ea typeface="ＭＳ Ｐゴシック" charset="-128"/>
              </a:rPr>
              <a:t>sourceX will range across the width of the source picture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i="1" smtClean="0">
                <a:ea typeface="ＭＳ Ｐゴシック" charset="-128"/>
              </a:rPr>
              <a:t>INSIDE</a:t>
            </a:r>
            <a:r>
              <a:rPr lang="en-US" sz="2100" smtClean="0">
                <a:ea typeface="ＭＳ Ｐゴシック" charset="-128"/>
              </a:rPr>
              <a:t> the loop, we set targetY to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i="1" smtClean="0">
                <a:ea typeface="ＭＳ Ｐゴシック" charset="-128"/>
              </a:rPr>
              <a:t>Inside</a:t>
            </a:r>
            <a:r>
              <a:rPr lang="en-US" sz="1600" smtClean="0">
                <a:ea typeface="ＭＳ Ｐゴシック" charset="-128"/>
              </a:rPr>
              <a:t> because we want it to start at 0 each time we do a new X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smtClean="0">
                <a:ea typeface="ＭＳ Ｐゴシック" charset="-128"/>
              </a:rPr>
              <a:t>sourceY will range from 0 to one less height of source</a:t>
            </a:r>
          </a:p>
        </p:txBody>
      </p:sp>
      <p:sp>
        <p:nvSpPr>
          <p:cNvPr id="120835" name="Text Box 4"/>
          <p:cNvSpPr txBox="1">
            <a:spLocks noChangeArrowheads="1"/>
          </p:cNvSpPr>
          <p:nvPr/>
        </p:nvSpPr>
        <p:spPr bwMode="auto">
          <a:xfrm>
            <a:off x="3810000" y="1314451"/>
            <a:ext cx="5334000" cy="424731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def copyBarb():</a:t>
            </a:r>
          </a:p>
          <a:p>
            <a:r>
              <a:rPr lang="en-US" sz="1200"/>
              <a:t>  # Set up the source and target pictures</a:t>
            </a:r>
          </a:p>
          <a:p>
            <a:r>
              <a:rPr lang="en-US" sz="1200"/>
              <a:t>  barbf=getMediaPath("barbara.jpg")</a:t>
            </a:r>
          </a:p>
          <a:p>
            <a:r>
              <a:rPr lang="en-US" sz="1200"/>
              <a:t>  barb = makePicture(barbf)</a:t>
            </a:r>
          </a:p>
          <a:p>
            <a:r>
              <a:rPr lang="en-US" sz="1200"/>
              <a:t>  canvasf = getMediaPath("7inX95in.jpg")</a:t>
            </a:r>
          </a:p>
          <a:p>
            <a:r>
              <a:rPr lang="en-US" sz="1200"/>
              <a:t>  canvas = makePicture(canvasf)</a:t>
            </a:r>
          </a:p>
          <a:p>
            <a:r>
              <a:rPr lang="en-US" sz="1800"/>
              <a:t>  # Now, do the actual copying</a:t>
            </a:r>
          </a:p>
          <a:p>
            <a:r>
              <a:rPr lang="en-US" sz="1800"/>
              <a:t>  targetX = 0</a:t>
            </a:r>
          </a:p>
          <a:p>
            <a:r>
              <a:rPr lang="en-US" sz="1800"/>
              <a:t>  for sourceX in range(0,getWidth(barb)):</a:t>
            </a:r>
          </a:p>
          <a:p>
            <a:r>
              <a:rPr lang="en-US" sz="1800"/>
              <a:t>    targetY = 0</a:t>
            </a:r>
          </a:p>
          <a:p>
            <a:r>
              <a:rPr lang="en-US" sz="1800"/>
              <a:t>    for sourceY in range(0,getHeight(barb)):</a:t>
            </a:r>
          </a:p>
          <a:p>
            <a:r>
              <a:rPr lang="en-US" sz="1800"/>
              <a:t>      </a:t>
            </a:r>
            <a:r>
              <a:rPr lang="en-US" sz="1600"/>
              <a:t>color = getColor(getPixel(barb,sourceX,sourceY))</a:t>
            </a:r>
          </a:p>
          <a:p>
            <a:r>
              <a:rPr lang="en-US" sz="1600"/>
              <a:t>      setColor(getPixel(canvas,targetX,targetY), color)</a:t>
            </a:r>
          </a:p>
          <a:p>
            <a:r>
              <a:rPr lang="en-US" sz="1600"/>
              <a:t>      targetY = targetY + 1</a:t>
            </a:r>
          </a:p>
          <a:p>
            <a:r>
              <a:rPr lang="en-US" sz="1600"/>
              <a:t>    targetX = targetX + 1</a:t>
            </a:r>
          </a:p>
          <a:p>
            <a:r>
              <a:rPr lang="en-US" sz="1800"/>
              <a:t>  </a:t>
            </a:r>
            <a:r>
              <a:rPr lang="en-US" sz="1200"/>
              <a:t>show(barb)</a:t>
            </a:r>
          </a:p>
          <a:p>
            <a:r>
              <a:rPr lang="en-US" sz="1200"/>
              <a:t>  show(canvas)</a:t>
            </a:r>
          </a:p>
          <a:p>
            <a:r>
              <a:rPr lang="en-US" sz="1200"/>
              <a:t>  return canvas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42900"/>
            <a:ext cx="8305800" cy="8572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Ending the loop</a:t>
            </a:r>
          </a:p>
        </p:txBody>
      </p:sp>
      <p:sp>
        <p:nvSpPr>
          <p:cNvPr id="122882" name="Rectangle 5"/>
          <p:cNvSpPr>
            <a:spLocks noChangeArrowheads="1"/>
          </p:cNvSpPr>
          <p:nvPr/>
        </p:nvSpPr>
        <p:spPr bwMode="auto">
          <a:xfrm>
            <a:off x="457200" y="1485900"/>
            <a:ext cx="3276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Just before we end the sourceY loop, we increment targetY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sz="1600" b="0">
                <a:latin typeface="Arial Black" pitchFamily="34" charset="0"/>
              </a:rPr>
              <a:t>It</a:t>
            </a:r>
            <a:r>
              <a:rPr lang="fr-FR" altLang="ja-JP" sz="1600" b="0">
                <a:latin typeface="Arial Black" pitchFamily="34" charset="0"/>
              </a:rPr>
              <a:t>'</a:t>
            </a:r>
            <a:r>
              <a:rPr lang="en-US" altLang="ja-JP" sz="1600" b="0">
                <a:latin typeface="Arial Black" pitchFamily="34" charset="0"/>
              </a:rPr>
              <a:t>s now set up for the next time through the loop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sz="1600" b="0">
                <a:latin typeface="Arial Black" pitchFamily="34" charset="0"/>
              </a:rPr>
              <a:t>It</a:t>
            </a:r>
            <a:r>
              <a:rPr lang="fr-FR" altLang="ja-JP" sz="1600" b="0">
                <a:latin typeface="Arial Black" pitchFamily="34" charset="0"/>
              </a:rPr>
              <a:t>'</a:t>
            </a:r>
            <a:r>
              <a:rPr lang="en-US" altLang="ja-JP" sz="1600" b="0">
                <a:latin typeface="Arial Black" pitchFamily="34" charset="0"/>
              </a:rPr>
              <a:t>s set correctly for the next value of sourceY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Just before we end the sourceX loop, we increment the targetX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sz="1600" b="0">
                <a:latin typeface="Arial Black" pitchFamily="34" charset="0"/>
              </a:rPr>
              <a:t>Note carefully the indentation to figure out which goes with which loop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endParaRPr lang="en-US" sz="2100" b="0">
              <a:latin typeface="Times New Roman" pitchFamily="18" charset="0"/>
            </a:endParaRPr>
          </a:p>
        </p:txBody>
      </p:sp>
      <p:sp>
        <p:nvSpPr>
          <p:cNvPr id="122883" name="Text Box 6"/>
          <p:cNvSpPr txBox="1">
            <a:spLocks noChangeArrowheads="1"/>
          </p:cNvSpPr>
          <p:nvPr/>
        </p:nvSpPr>
        <p:spPr bwMode="auto">
          <a:xfrm>
            <a:off x="3810000" y="1314451"/>
            <a:ext cx="5334000" cy="409342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def copyBarb():</a:t>
            </a:r>
          </a:p>
          <a:p>
            <a:r>
              <a:rPr lang="en-US" sz="1200"/>
              <a:t>  # Set up the source and target pictures</a:t>
            </a:r>
          </a:p>
          <a:p>
            <a:r>
              <a:rPr lang="en-US" sz="1200"/>
              <a:t>  barbf=getMediaPath("barbara.jpg")</a:t>
            </a:r>
          </a:p>
          <a:p>
            <a:r>
              <a:rPr lang="en-US" sz="1200"/>
              <a:t>  barb = makePicture(barbf)</a:t>
            </a:r>
          </a:p>
          <a:p>
            <a:r>
              <a:rPr lang="en-US" sz="1200"/>
              <a:t>  canvasf = getMediaPath("7inX95in.jpg")</a:t>
            </a:r>
          </a:p>
          <a:p>
            <a:r>
              <a:rPr lang="en-US" sz="1200"/>
              <a:t>  canvas = makePicture(canvasf)</a:t>
            </a:r>
          </a:p>
          <a:p>
            <a:r>
              <a:rPr lang="en-US" sz="1800"/>
              <a:t>  </a:t>
            </a:r>
            <a:r>
              <a:rPr lang="en-US" sz="1400"/>
              <a:t># Now, do the actual copying</a:t>
            </a:r>
          </a:p>
          <a:p>
            <a:r>
              <a:rPr lang="en-US" sz="1400"/>
              <a:t>  targetX = 0</a:t>
            </a:r>
          </a:p>
          <a:p>
            <a:r>
              <a:rPr lang="en-US" sz="1400"/>
              <a:t>  for sourceX in range(0,getWidth(barb)):</a:t>
            </a:r>
          </a:p>
          <a:p>
            <a:r>
              <a:rPr lang="en-US" sz="1400"/>
              <a:t>    targetY = 0</a:t>
            </a:r>
          </a:p>
          <a:p>
            <a:r>
              <a:rPr lang="en-US" sz="1400"/>
              <a:t>    for sourceY in range(0,getHeight(barb)):</a:t>
            </a:r>
          </a:p>
          <a:p>
            <a:r>
              <a:rPr lang="en-US" sz="1800"/>
              <a:t>      </a:t>
            </a:r>
            <a:r>
              <a:rPr lang="en-US" sz="1400"/>
              <a:t>color = getColor(getPixel(barb,sourceX,sourceY))</a:t>
            </a:r>
          </a:p>
          <a:p>
            <a:r>
              <a:rPr lang="en-US" sz="1400"/>
              <a:t>      setColor(getPixel(canvas,targetX,targetY), color)</a:t>
            </a:r>
          </a:p>
          <a:p>
            <a:r>
              <a:rPr lang="en-US" sz="2000"/>
              <a:t>      targetY = targetY + 1</a:t>
            </a:r>
          </a:p>
          <a:p>
            <a:r>
              <a:rPr lang="en-US" sz="2000"/>
              <a:t>    targetX = targetX + 1</a:t>
            </a:r>
          </a:p>
          <a:p>
            <a:r>
              <a:rPr lang="en-US" sz="1800"/>
              <a:t>  </a:t>
            </a:r>
            <a:r>
              <a:rPr lang="en-US" sz="1200"/>
              <a:t>show(barb)</a:t>
            </a:r>
          </a:p>
          <a:p>
            <a:r>
              <a:rPr lang="en-US" sz="1200"/>
              <a:t>  show(canvas)</a:t>
            </a:r>
          </a:p>
          <a:p>
            <a:r>
              <a:rPr lang="en-US" sz="1200"/>
              <a:t>  return canvas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What</a:t>
            </a:r>
            <a:r>
              <a:rPr lang="fr-FR" altLang="ja-JP" sz="4000" smtClean="0">
                <a:ea typeface="ＭＳ Ｐゴシック" charset="-128"/>
              </a:rPr>
              <a:t>'</a:t>
            </a:r>
            <a:r>
              <a:rPr lang="en-US" altLang="ja-JP" sz="4000" smtClean="0">
                <a:ea typeface="ＭＳ Ｐゴシック" charset="-128"/>
              </a:rPr>
              <a:t>s this naming something as itself?</a:t>
            </a:r>
            <a:endParaRPr lang="en-US" sz="4000" smtClean="0">
              <a:ea typeface="ＭＳ Ｐゴシック" charset="-128"/>
            </a:endParaRPr>
          </a:p>
        </p:txBody>
      </p:sp>
      <p:sp>
        <p:nvSpPr>
          <p:cNvPr id="1249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b="1" smtClean="0">
                <a:ea typeface="ＭＳ Ｐゴシック" charset="-128"/>
              </a:rPr>
              <a:t>targetX = targetX + 1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This isn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t really naming something as itself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targetX + 1 is </a:t>
            </a:r>
            <a:r>
              <a:rPr lang="en-US" i="1" smtClean="0">
                <a:ea typeface="ＭＳ Ｐゴシック" charset="-128"/>
              </a:rPr>
              <a:t>evaluated</a:t>
            </a:r>
            <a:endParaRPr lang="en-US" smtClean="0">
              <a:ea typeface="ＭＳ Ｐゴシック" charset="-128"/>
            </a:endParaRPr>
          </a:p>
          <a:p>
            <a:pPr lvl="2" eaLnBrk="1" hangingPunct="1"/>
            <a:r>
              <a:rPr lang="en-US" smtClean="0">
                <a:ea typeface="ＭＳ Ｐゴシック" charset="-128"/>
              </a:rPr>
              <a:t>It will result in the number after targetX</a:t>
            </a:r>
          </a:p>
          <a:p>
            <a:pPr lvl="1" eaLnBrk="1" hangingPunct="1"/>
            <a:r>
              <a:rPr lang="en-US" smtClean="0">
                <a:ea typeface="ＭＳ Ｐゴシック" charset="-128"/>
              </a:rPr>
              <a:t>targetX = then sets the value of targetX</a:t>
            </a:r>
          </a:p>
          <a:p>
            <a:pPr eaLnBrk="1" hangingPunct="1"/>
            <a:r>
              <a:rPr lang="en-US" smtClean="0">
                <a:ea typeface="ＭＳ Ｐゴシック" charset="-128"/>
              </a:rPr>
              <a:t>The result is that targetX gets incremented by 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42900"/>
            <a:ext cx="8305800" cy="8572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Ending the copy function</a:t>
            </a:r>
          </a:p>
        </p:txBody>
      </p:sp>
      <p:sp>
        <p:nvSpPr>
          <p:cNvPr id="126978" name="Rectangle 5"/>
          <p:cNvSpPr>
            <a:spLocks noChangeArrowheads="1"/>
          </p:cNvSpPr>
          <p:nvPr/>
        </p:nvSpPr>
        <p:spPr bwMode="auto">
          <a:xfrm>
            <a:off x="457200" y="1485900"/>
            <a:ext cx="3276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At the very end, we show the source and target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100" b="0">
                <a:latin typeface="Times New Roman" pitchFamily="18" charset="0"/>
              </a:rPr>
              <a:t>And return the modified target.</a:t>
            </a:r>
          </a:p>
        </p:txBody>
      </p:sp>
      <p:sp>
        <p:nvSpPr>
          <p:cNvPr id="126979" name="Text Box 6"/>
          <p:cNvSpPr txBox="1">
            <a:spLocks noChangeArrowheads="1"/>
          </p:cNvSpPr>
          <p:nvPr/>
        </p:nvSpPr>
        <p:spPr bwMode="auto">
          <a:xfrm>
            <a:off x="3810000" y="1314450"/>
            <a:ext cx="5334000" cy="4185761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def copyBarb():</a:t>
            </a:r>
          </a:p>
          <a:p>
            <a:r>
              <a:rPr lang="en-US" sz="1200"/>
              <a:t>  # Set up the source and target pictures</a:t>
            </a:r>
          </a:p>
          <a:p>
            <a:r>
              <a:rPr lang="en-US" sz="1200"/>
              <a:t>  barbf=getMediaPath("barbara.jpg")</a:t>
            </a:r>
          </a:p>
          <a:p>
            <a:r>
              <a:rPr lang="en-US" sz="1200"/>
              <a:t>  barb = makePicture(barbf)</a:t>
            </a:r>
          </a:p>
          <a:p>
            <a:r>
              <a:rPr lang="en-US" sz="1200"/>
              <a:t>  canvasf = getMediaPath("7inX95in.jpg")</a:t>
            </a:r>
          </a:p>
          <a:p>
            <a:r>
              <a:rPr lang="en-US" sz="1200"/>
              <a:t>  canvas = makePicture(canvasf)</a:t>
            </a:r>
          </a:p>
          <a:p>
            <a:r>
              <a:rPr lang="en-US" sz="1800"/>
              <a:t>  </a:t>
            </a:r>
            <a:r>
              <a:rPr lang="en-US" sz="1400"/>
              <a:t># Now, do the actual copying</a:t>
            </a:r>
          </a:p>
          <a:p>
            <a:r>
              <a:rPr lang="en-US" sz="1400"/>
              <a:t>  targetX = 0</a:t>
            </a:r>
          </a:p>
          <a:p>
            <a:r>
              <a:rPr lang="en-US" sz="1400"/>
              <a:t>  for sourceX in range(0,getWidth(barb)):</a:t>
            </a:r>
          </a:p>
          <a:p>
            <a:r>
              <a:rPr lang="en-US" sz="1400"/>
              <a:t>    targetY = 0</a:t>
            </a:r>
          </a:p>
          <a:p>
            <a:r>
              <a:rPr lang="en-US" sz="1400"/>
              <a:t>    for sourceY in range(0,getHeight(barb)):</a:t>
            </a:r>
          </a:p>
          <a:p>
            <a:r>
              <a:rPr lang="en-US" sz="1800"/>
              <a:t>      </a:t>
            </a:r>
            <a:r>
              <a:rPr lang="en-US" sz="1600"/>
              <a:t>color = getColor(getPixel(barb,sourceX,sourceY))</a:t>
            </a:r>
          </a:p>
          <a:p>
            <a:r>
              <a:rPr lang="en-US" sz="1600"/>
              <a:t>      setColor(getPixel(canvas,targetX,targetY), color)</a:t>
            </a:r>
          </a:p>
          <a:p>
            <a:r>
              <a:rPr lang="en-US" sz="1600"/>
              <a:t>      targetY = targetY + 1</a:t>
            </a:r>
          </a:p>
          <a:p>
            <a:r>
              <a:rPr lang="en-US" sz="1600"/>
              <a:t>    targetX = targetX + 1</a:t>
            </a:r>
          </a:p>
          <a:p>
            <a:r>
              <a:rPr lang="en-US" sz="1800"/>
              <a:t>  show(barb)</a:t>
            </a:r>
          </a:p>
          <a:p>
            <a:r>
              <a:rPr lang="en-US" sz="1800"/>
              <a:t>  show(canvas)</a:t>
            </a:r>
          </a:p>
          <a:p>
            <a:r>
              <a:rPr lang="en-US" sz="1800"/>
              <a:t>  return canvas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</a:rPr>
              <a:t>Works either way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4800600" cy="3486150"/>
          </a:xfrm>
          <a:solidFill>
            <a:schemeClr val="bg2"/>
          </a:solidFill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def copyBarb2():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# Set up the source and target pictures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barbf=getMediaPath("barbara.jpg")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barb = makePicture(barbf)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canvasf = getMediaPath("7inX95in.jpg")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canvas = makePicture(canvasf)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# Now, do the actual copying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sourceX = 0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for targetX in range(0,getWidth(barb)):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sourceY = 0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for targetY in range(0,getHeight(barb)):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  color = getColor(getPixel(barb,sourceX,sourceY))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  setColor(getPixel(canvas,targetX,targetY), color)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  sourceY = sourceY + 1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  sourceX = sourceX + 1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show(barb)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show(canvas)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solidFill>
                  <a:schemeClr val="tx1"/>
                </a:solidFill>
                <a:ea typeface="ＭＳ Ｐゴシック" charset="-128"/>
              </a:rPr>
              <a:t>  return canvas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600" smtClean="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29027" name="Text Box 4"/>
          <p:cNvSpPr txBox="1">
            <a:spLocks noChangeArrowheads="1"/>
          </p:cNvSpPr>
          <p:nvPr/>
        </p:nvSpPr>
        <p:spPr bwMode="auto">
          <a:xfrm>
            <a:off x="5486400" y="1600200"/>
            <a:ext cx="3505200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As long as we increment sourceX and targetX together, and sourceY and targetY together, it doesn</a:t>
            </a:r>
            <a:r>
              <a:rPr lang="fr-FR" altLang="ja-JP"/>
              <a:t>'</a:t>
            </a:r>
            <a:r>
              <a:rPr lang="en-US" altLang="ja-JP"/>
              <a:t>t matter which is in the </a:t>
            </a:r>
            <a:r>
              <a:rPr lang="en-US" altLang="ja-JP" b="0"/>
              <a:t>for</a:t>
            </a:r>
            <a:r>
              <a:rPr lang="en-US" altLang="ja-JP"/>
              <a:t> loop and which is incremented via expression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>
                <a:ea typeface="ＭＳ Ｐゴシック" charset="-128"/>
              </a:rPr>
              <a:t>Copying into the middle of the canvas</a:t>
            </a:r>
          </a:p>
        </p:txBody>
      </p:sp>
      <p:pic>
        <p:nvPicPr>
          <p:cNvPr id="131074" name="Picture 6" descr="barb-midway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867400" y="1428750"/>
            <a:ext cx="2863850" cy="2914650"/>
          </a:xfrm>
          <a:noFill/>
          <a:ln>
            <a:solidFill>
              <a:schemeClr val="tx1"/>
            </a:solidFill>
          </a:ln>
        </p:spPr>
      </p:pic>
      <p:sp>
        <p:nvSpPr>
          <p:cNvPr id="131075" name="Text Box 5"/>
          <p:cNvSpPr txBox="1">
            <a:spLocks noChangeArrowheads="1"/>
          </p:cNvSpPr>
          <p:nvPr/>
        </p:nvSpPr>
        <p:spPr bwMode="auto">
          <a:xfrm>
            <a:off x="365125" y="1397793"/>
            <a:ext cx="5037854" cy="50783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def copyBarbMidway():</a:t>
            </a:r>
          </a:p>
          <a:p>
            <a:r>
              <a:rPr lang="en-US" sz="1800"/>
              <a:t>  # Set up the source and target pictures</a:t>
            </a:r>
          </a:p>
          <a:p>
            <a:r>
              <a:rPr lang="en-US" sz="1800"/>
              <a:t>  barbf=getMediaPath("barbara.jpg")</a:t>
            </a:r>
          </a:p>
          <a:p>
            <a:r>
              <a:rPr lang="en-US" sz="1800"/>
              <a:t>  barb = makePicture(barbf)</a:t>
            </a:r>
          </a:p>
          <a:p>
            <a:r>
              <a:rPr lang="en-US" sz="1800"/>
              <a:t>  canvasf = getMediaPath("7inX95in.jpg")</a:t>
            </a:r>
          </a:p>
          <a:p>
            <a:r>
              <a:rPr lang="en-US" sz="1800"/>
              <a:t>  canvas = makePicture(canvasf)</a:t>
            </a:r>
          </a:p>
          <a:p>
            <a:r>
              <a:rPr lang="en-US" sz="1800"/>
              <a:t>  # Now, do the actual copying</a:t>
            </a:r>
          </a:p>
          <a:p>
            <a:r>
              <a:rPr lang="en-US" sz="1800"/>
              <a:t>  targetX = </a:t>
            </a:r>
            <a:r>
              <a:rPr lang="en-US" sz="1800" u="sng"/>
              <a:t>100</a:t>
            </a:r>
          </a:p>
          <a:p>
            <a:r>
              <a:rPr lang="en-US" sz="1800"/>
              <a:t>  for sourceX in range(0,getWidth(barb)):</a:t>
            </a:r>
          </a:p>
          <a:p>
            <a:r>
              <a:rPr lang="en-US" sz="1800"/>
              <a:t>    targetY = </a:t>
            </a:r>
            <a:r>
              <a:rPr lang="en-US" sz="1800" u="sng"/>
              <a:t>100</a:t>
            </a:r>
          </a:p>
          <a:p>
            <a:r>
              <a:rPr lang="en-US" sz="1800"/>
              <a:t>    for sourceY in range(0,getHeight(barb)):</a:t>
            </a:r>
          </a:p>
          <a:p>
            <a:r>
              <a:rPr lang="en-US" sz="1800"/>
              <a:t>      color = getColor(getPixel(barb,sourceX,sourceY))</a:t>
            </a:r>
          </a:p>
          <a:p>
            <a:r>
              <a:rPr lang="en-US" sz="1800"/>
              <a:t>      setColor(getPixel(canvas,targetX,targetY), color)</a:t>
            </a:r>
          </a:p>
          <a:p>
            <a:r>
              <a:rPr lang="en-US" sz="1800"/>
              <a:t>      targetY = targetY + 1</a:t>
            </a:r>
          </a:p>
          <a:p>
            <a:r>
              <a:rPr lang="en-US" sz="1800"/>
              <a:t>    targetX = targetX + 1</a:t>
            </a:r>
          </a:p>
          <a:p>
            <a:r>
              <a:rPr lang="en-US" sz="1800"/>
              <a:t>  show(barb)</a:t>
            </a:r>
          </a:p>
          <a:p>
            <a:r>
              <a:rPr lang="en-US" sz="1800"/>
              <a:t>  show(canvas)</a:t>
            </a:r>
          </a:p>
          <a:p>
            <a:r>
              <a:rPr lang="en-US" sz="1800"/>
              <a:t>  return canvas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Arrays </a:t>
            </a:r>
            <a:r>
              <a:rPr lang="en-US" dirty="0" err="1" smtClean="0"/>
              <a:t>vs</a:t>
            </a:r>
            <a:r>
              <a:rPr lang="en-US" dirty="0" smtClean="0"/>
              <a:t> Matrices</a:t>
            </a:r>
            <a:endParaRPr lang="en-US" dirty="0"/>
          </a:p>
        </p:txBody>
      </p:sp>
      <p:pic>
        <p:nvPicPr>
          <p:cNvPr id="24578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14500"/>
            <a:ext cx="51879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>
          <a:xfrm>
            <a:off x="457200" y="528637"/>
            <a:ext cx="8001000" cy="557213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Copying a Horse to a Canvas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>
          <a:xfrm>
            <a:off x="457200" y="1085850"/>
            <a:ext cx="8001000" cy="3371850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copyHorse():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Set up the source and target pictures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src = makePicture("horse.jpg")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canvas = makeEmptyPicture(1000,1000)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Now, do the actual copying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targetX = 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sourceX in range(0,getWidth(src)):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targetY = 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sourceY in range(0,getHeight(src)):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color = getColor(getPixel(src,sourceX,sourceY))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setColor(getPixel(canvas,targetX,targetY), 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targetY = targetY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targetX = targetX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show(src)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show(canvas)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return canvas</a:t>
            </a:r>
          </a:p>
        </p:txBody>
      </p:sp>
      <p:pic>
        <p:nvPicPr>
          <p:cNvPr id="13312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4376" y="1028700"/>
            <a:ext cx="33496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/>
          <p:cNvSpPr>
            <a:spLocks noGrp="1"/>
          </p:cNvSpPr>
          <p:nvPr>
            <p:ph type="title"/>
          </p:nvPr>
        </p:nvSpPr>
        <p:spPr>
          <a:xfrm>
            <a:off x="457200" y="528637"/>
            <a:ext cx="8229600" cy="614363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Copying another way</a:t>
            </a:r>
          </a:p>
        </p:txBody>
      </p:sp>
      <p:sp>
        <p:nvSpPr>
          <p:cNvPr id="134146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92079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copyHorse2():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Set up the source and target pictures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src = makePicture("horse.jpg")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canvas = makeEmptyPicture(1000,1000)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Now, do the actual copying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sourceX = 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targetX in range(0,getWidth(src)):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sourceY = 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targetY in range(0,getHeight(src)):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color = getColor(getPixel(src,sourceX,sourceY))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setColor(getPixel(canvas,targetX,targetY), 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sourceY = sourceY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sourceX = sourceX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show(src)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show(canvas)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return canvas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>
          <a:xfrm>
            <a:off x="457200" y="528637"/>
            <a:ext cx="8229600" cy="442913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Copying to a new Location</a:t>
            </a:r>
          </a:p>
        </p:txBody>
      </p:sp>
      <p:sp>
        <p:nvSpPr>
          <p:cNvPr id="135170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714750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copyHorseMidway():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Set up the source and target pictures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src = makePicture("horse.jpg")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canvas = makeEmptyPicture(1000,1000)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Now, do the actual copying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targetX = 100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sourceX in range(0,getWidth(src)):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targetY = 200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sourceY in range(0,getHeight(src)):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color = getColor(getPixel(src,sourceX,sourceY))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setColor(getPixel(canvas,targetX,targetY), 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targetY = targetY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targetX = targetX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show(src)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show(canvas)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return canvas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</p:txBody>
      </p:sp>
      <p:pic>
        <p:nvPicPr>
          <p:cNvPr id="135171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1" y="914400"/>
            <a:ext cx="33623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>
            <a:spLocks noGrp="1"/>
          </p:cNvSpPr>
          <p:nvPr>
            <p:ph type="title"/>
          </p:nvPr>
        </p:nvSpPr>
        <p:spPr>
          <a:xfrm>
            <a:off x="457200" y="528637"/>
            <a:ext cx="8229600" cy="500063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Cropping just the Face</a:t>
            </a:r>
          </a:p>
        </p:txBody>
      </p:sp>
      <p:sp>
        <p:nvSpPr>
          <p:cNvPr id="136194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3292079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copyHorseFace():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Set up the source and target pictures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src = makePicture("horse.jpg")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canvas = makeEmptyPicture(1000,1000)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Now, do the actual copying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targetX = 100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sourceX in range(104,267):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targetY = 200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sourceY in range(114,422):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color = getColor(getPixel(src,sourceX,sourceY))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setColor(getPixel(canvas,targetX,targetY), 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targetY = targetY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targetX = targetX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#show(src)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show(canvas)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return canvas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</p:txBody>
      </p:sp>
      <p:pic>
        <p:nvPicPr>
          <p:cNvPr id="136195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8638" y="1028700"/>
            <a:ext cx="353536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>
          <a:xfrm>
            <a:off x="457200" y="528637"/>
            <a:ext cx="8229600" cy="442913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charset="-128"/>
              </a:rPr>
              <a:t>Same cropping, different loops</a:t>
            </a:r>
          </a:p>
        </p:txBody>
      </p:sp>
      <p:sp>
        <p:nvSpPr>
          <p:cNvPr id="137218" name="Content Placeholder 2"/>
          <p:cNvSpPr>
            <a:spLocks noGrp="1"/>
          </p:cNvSpPr>
          <p:nvPr>
            <p:ph idx="1"/>
          </p:nvPr>
        </p:nvSpPr>
        <p:spPr>
          <a:xfrm>
            <a:off x="457200" y="1085850"/>
            <a:ext cx="8229600" cy="3657600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def copyHorseFace2():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Set up the source and target pictures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src=makePicture("horse.jpg")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canvas = makeEmptyPicture(1000,1000)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# Now, do the actual copying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sourceX = 104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for targetX in range(100,100+163):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sourceY = 114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for targetY in range(200,200+308):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color = getColor(getPixel(src,sourceX,sourceY))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setColor(getPixel(canvas,targetX,targetY), color)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  sourceY = sourceY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  sourceX = sourceX + 1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show(canvas)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800" smtClean="0">
                <a:ea typeface="ＭＳ Ｐゴシック" charset="-128"/>
              </a:rPr>
              <a:t>  return canvas</a:t>
            </a:r>
          </a:p>
          <a:p>
            <a:pPr marL="0" indent="0">
              <a:buFont typeface="Wingdings 2" pitchFamily="18" charset="2"/>
              <a:buNone/>
            </a:pPr>
            <a:endParaRPr lang="en-US" sz="180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Copying: How it works</a:t>
            </a:r>
          </a:p>
        </p:txBody>
      </p:sp>
      <p:sp>
        <p:nvSpPr>
          <p:cNvPr id="13824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Here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s the initial setup:</a:t>
            </a:r>
          </a:p>
          <a:p>
            <a:endParaRPr lang="en-US" smtClean="0">
              <a:ea typeface="ＭＳ Ｐゴシック" charset="-128"/>
            </a:endParaRPr>
          </a:p>
        </p:txBody>
      </p:sp>
      <p:pic>
        <p:nvPicPr>
          <p:cNvPr id="138243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14800" y="1885950"/>
            <a:ext cx="4781550" cy="1778794"/>
          </a:xfr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Copying: How it works 2</a:t>
            </a:r>
          </a:p>
        </p:txBody>
      </p:sp>
      <p:sp>
        <p:nvSpPr>
          <p:cNvPr id="14029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>
                <a:ea typeface="ＭＳ Ｐゴシック" charset="-128"/>
              </a:rPr>
              <a:t>After incrementing the sourceY and targetY once (whether in the </a:t>
            </a:r>
            <a:r>
              <a:rPr lang="en-US" b="1" smtClean="0">
                <a:ea typeface="ＭＳ Ｐゴシック" charset="-128"/>
              </a:rPr>
              <a:t>for</a:t>
            </a:r>
            <a:r>
              <a:rPr lang="en-US" smtClean="0">
                <a:ea typeface="ＭＳ Ｐゴシック" charset="-128"/>
              </a:rPr>
              <a:t> or via expression):</a:t>
            </a:r>
          </a:p>
        </p:txBody>
      </p:sp>
      <p:pic>
        <p:nvPicPr>
          <p:cNvPr id="14029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62401" y="2453878"/>
            <a:ext cx="4930775" cy="1546622"/>
          </a:xfr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Copying: How it works 3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>
                <a:ea typeface="ＭＳ Ｐゴシック" charset="-128"/>
              </a:rPr>
              <a:t>After yet another increment of sourceY and targetY:</a:t>
            </a:r>
          </a:p>
          <a:p>
            <a:r>
              <a:rPr lang="en-US" smtClean="0">
                <a:ea typeface="ＭＳ Ｐゴシック" charset="-128"/>
              </a:rPr>
              <a:t>When we finish that column, we increment sourceX and targetX, and start on the next column.</a:t>
            </a:r>
          </a:p>
        </p:txBody>
      </p:sp>
      <p:pic>
        <p:nvPicPr>
          <p:cNvPr id="14233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95800" y="2171700"/>
            <a:ext cx="4286250" cy="1407319"/>
          </a:xfr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charset="-128"/>
              </a:rPr>
              <a:t>Copying: How it looks at the end</a:t>
            </a: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Eventually, we copy every pixel</a:t>
            </a:r>
          </a:p>
        </p:txBody>
      </p:sp>
      <p:pic>
        <p:nvPicPr>
          <p:cNvPr id="14438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30714" y="1943100"/>
            <a:ext cx="4713287" cy="1618060"/>
          </a:xfr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Making a collage</a:t>
            </a: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>
                <a:ea typeface="ＭＳ Ｐゴシック" charset="-128"/>
              </a:rPr>
              <a:t>Could we do something to the pictures we copy in?</a:t>
            </a:r>
          </a:p>
          <a:p>
            <a:pPr lvl="1"/>
            <a:r>
              <a:rPr lang="en-US" sz="1800" smtClean="0">
                <a:ea typeface="ＭＳ Ｐゴシック" charset="-128"/>
              </a:rPr>
              <a:t>Sure!  Could either apply one of those functions </a:t>
            </a:r>
            <a:r>
              <a:rPr lang="en-US" sz="1800" i="1" smtClean="0">
                <a:ea typeface="ＭＳ Ｐゴシック" charset="-128"/>
              </a:rPr>
              <a:t>before</a:t>
            </a:r>
            <a:r>
              <a:rPr lang="en-US" sz="1800" smtClean="0">
                <a:ea typeface="ＭＳ Ｐゴシック" charset="-128"/>
              </a:rPr>
              <a:t> copying, or do something to the pixels </a:t>
            </a:r>
            <a:r>
              <a:rPr lang="en-US" sz="1800" i="1" smtClean="0">
                <a:ea typeface="ＭＳ Ｐゴシック" charset="-128"/>
              </a:rPr>
              <a:t>during</a:t>
            </a:r>
            <a:r>
              <a:rPr lang="en-US" sz="1800" smtClean="0">
                <a:ea typeface="ＭＳ Ｐゴシック" charset="-128"/>
              </a:rPr>
              <a:t> the copy.</a:t>
            </a:r>
          </a:p>
          <a:p>
            <a:r>
              <a:rPr lang="en-US" smtClean="0">
                <a:ea typeface="ＭＳ Ｐゴシック" charset="-128"/>
              </a:rPr>
              <a:t>Could we copy more than one picture!</a:t>
            </a:r>
          </a:p>
          <a:p>
            <a:pPr lvl="1"/>
            <a:r>
              <a:rPr lang="en-US" sz="1800" smtClean="0">
                <a:ea typeface="ＭＳ Ｐゴシック" charset="-128"/>
              </a:rPr>
              <a:t>Of course!  Make a collage!</a:t>
            </a:r>
          </a:p>
        </p:txBody>
      </p:sp>
      <p:pic>
        <p:nvPicPr>
          <p:cNvPr id="146435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05389" y="2603898"/>
            <a:ext cx="3324225" cy="678656"/>
          </a:xfrm>
          <a:noFill/>
        </p:spPr>
      </p:pic>
      <p:pic>
        <p:nvPicPr>
          <p:cNvPr id="14643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914400"/>
            <a:ext cx="2667000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7" name="Down Arrow 7"/>
          <p:cNvSpPr>
            <a:spLocks noChangeArrowheads="1"/>
          </p:cNvSpPr>
          <p:nvPr/>
        </p:nvSpPr>
        <p:spPr bwMode="auto">
          <a:xfrm>
            <a:off x="6477000" y="2057400"/>
            <a:ext cx="53340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ea typeface="ＭＳ Ｐゴシック" charset="-128"/>
              </a:rPr>
              <a:t>Pixels in </a:t>
            </a:r>
            <a:r>
              <a:rPr lang="en-US" sz="3200" dirty="0" smtClean="0">
                <a:ea typeface="ＭＳ Ｐゴシック" charset="-128"/>
              </a:rPr>
              <a:t>a Matrix</a:t>
            </a:r>
            <a:endParaRPr lang="en-US" sz="3200" dirty="0" smtClean="0">
              <a:ea typeface="ＭＳ Ｐゴシック" charset="-128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0" y="1071562"/>
            <a:ext cx="4953000" cy="39576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h = </a:t>
            </a:r>
            <a:r>
              <a:rPr lang="en-US" altLang="ja-JP" sz="1800" dirty="0" err="1" smtClean="0"/>
              <a:t>makePicture</a:t>
            </a:r>
            <a:r>
              <a:rPr lang="en-US" altLang="ja-JP" sz="1800" dirty="0" smtClean="0"/>
              <a:t>("</a:t>
            </a:r>
            <a:r>
              <a:rPr lang="en-US" altLang="ja-JP" sz="1800" dirty="0" err="1" smtClean="0"/>
              <a:t>horse.jpg</a:t>
            </a:r>
            <a:r>
              <a:rPr lang="en-US" altLang="ja-JP" sz="1800" dirty="0" smtClean="0"/>
              <a:t>")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print </a:t>
            </a:r>
            <a:r>
              <a:rPr lang="en-US" altLang="ja-JP" sz="1800" dirty="0" err="1" smtClean="0"/>
              <a:t>getHeight</a:t>
            </a:r>
            <a:r>
              <a:rPr lang="en-US" altLang="ja-JP" sz="1800" dirty="0" smtClean="0"/>
              <a:t>(h)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640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print </a:t>
            </a:r>
            <a:r>
              <a:rPr lang="en-US" altLang="ja-JP" sz="1800" dirty="0" err="1" smtClean="0"/>
              <a:t>getWidth</a:t>
            </a:r>
            <a:r>
              <a:rPr lang="en-US" altLang="ja-JP" sz="1800" dirty="0" smtClean="0"/>
              <a:t>(h)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480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print </a:t>
            </a:r>
            <a:r>
              <a:rPr lang="en-US" altLang="ja-JP" sz="1800" dirty="0" err="1" smtClean="0"/>
              <a:t>getPixel</a:t>
            </a:r>
            <a:r>
              <a:rPr lang="en-US" altLang="ja-JP" sz="1800" dirty="0" smtClean="0"/>
              <a:t>(h,0,0)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Pixel red=62 green=78 blue=49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print </a:t>
            </a:r>
            <a:r>
              <a:rPr lang="en-US" altLang="ja-JP" sz="1800" dirty="0" err="1" smtClean="0"/>
              <a:t>getPixel</a:t>
            </a:r>
            <a:r>
              <a:rPr lang="en-US" altLang="ja-JP" sz="1800" dirty="0" smtClean="0"/>
              <a:t>(h,479,639)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Pixel red=113 green=89 blue=77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&gt;&gt;&gt; print </a:t>
            </a:r>
            <a:r>
              <a:rPr lang="en-US" altLang="ja-JP" sz="1800" dirty="0" err="1" smtClean="0"/>
              <a:t>getPixel</a:t>
            </a:r>
            <a:r>
              <a:rPr lang="en-US" altLang="ja-JP" sz="1800" dirty="0" smtClean="0"/>
              <a:t>(h,480,640)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err="1" smtClean="0"/>
              <a:t>getPixel</a:t>
            </a:r>
            <a:r>
              <a:rPr lang="en-US" altLang="ja-JP" sz="1800" dirty="0" smtClean="0"/>
              <a:t>(</a:t>
            </a:r>
            <a:r>
              <a:rPr lang="en-US" altLang="ja-JP" sz="1800" dirty="0" err="1" smtClean="0"/>
              <a:t>picture,x,y</a:t>
            </a:r>
            <a:r>
              <a:rPr lang="en-US" altLang="ja-JP" sz="1800" dirty="0" smtClean="0"/>
              <a:t>): x (= 480) is less than 0 or bigger than the width (= 479)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The error was: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Inappropriate argument value (of correct type).</a:t>
            </a:r>
          </a:p>
          <a:p>
            <a:pPr marL="0" indent="0" eaLnBrk="1" hangingPunct="1">
              <a:buFont typeface="Wingdings 2" charset="0"/>
              <a:buNone/>
              <a:defRPr/>
            </a:pPr>
            <a:r>
              <a:rPr lang="en-US" altLang="ja-JP" sz="1800" dirty="0" smtClean="0"/>
              <a:t>An error occurred attempting to pass an argument to a function.</a:t>
            </a:r>
            <a:endParaRPr lang="en-US" sz="1800" dirty="0"/>
          </a:p>
        </p:txBody>
      </p:sp>
      <p:pic>
        <p:nvPicPr>
          <p:cNvPr id="25603" name="Picture 1" descr="horseCooordinate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4" y="1028700"/>
            <a:ext cx="4211637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ext Box 5"/>
          <p:cNvSpPr txBox="1">
            <a:spLocks noChangeArrowheads="1"/>
          </p:cNvSpPr>
          <p:nvPr/>
        </p:nvSpPr>
        <p:spPr bwMode="auto">
          <a:xfrm>
            <a:off x="381000" y="400051"/>
            <a:ext cx="4267200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def </a:t>
            </a:r>
            <a:r>
              <a:rPr lang="en-US" sz="900" dirty="0" err="1">
                <a:solidFill>
                  <a:schemeClr val="bg1"/>
                </a:solidFill>
              </a:rPr>
              <a:t>createCollage</a:t>
            </a:r>
            <a:r>
              <a:rPr lang="en-US" sz="900" dirty="0">
                <a:solidFill>
                  <a:schemeClr val="bg1"/>
                </a:solidFill>
              </a:rPr>
              <a:t>():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flower1=</a:t>
            </a:r>
            <a:r>
              <a:rPr lang="en-US" sz="900" dirty="0" err="1">
                <a:solidFill>
                  <a:schemeClr val="bg1"/>
                </a:solidFill>
              </a:rPr>
              <a:t>makePicture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getMediaPath</a:t>
            </a:r>
            <a:r>
              <a:rPr lang="en-US" sz="900" dirty="0">
                <a:solidFill>
                  <a:schemeClr val="bg1"/>
                </a:solidFill>
              </a:rPr>
              <a:t>("flower1.jpg"))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print flower1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flower2=</a:t>
            </a:r>
            <a:r>
              <a:rPr lang="en-US" sz="900" dirty="0" err="1">
                <a:solidFill>
                  <a:schemeClr val="bg1"/>
                </a:solidFill>
              </a:rPr>
              <a:t>makePicture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getMediaPath</a:t>
            </a:r>
            <a:r>
              <a:rPr lang="en-US" sz="900" dirty="0">
                <a:solidFill>
                  <a:schemeClr val="bg1"/>
                </a:solidFill>
              </a:rPr>
              <a:t>("flower2.jpg"))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print flower2</a:t>
            </a:r>
          </a:p>
          <a:p>
            <a:r>
              <a:rPr lang="en-US" sz="900" dirty="0">
                <a:solidFill>
                  <a:schemeClr val="bg1"/>
                </a:solidFill>
              </a:rPr>
              <a:t>  canvas=</a:t>
            </a:r>
            <a:r>
              <a:rPr lang="en-US" sz="900" dirty="0" err="1">
                <a:solidFill>
                  <a:schemeClr val="bg1"/>
                </a:solidFill>
              </a:rPr>
              <a:t>makePicture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getMediaPath</a:t>
            </a:r>
            <a:r>
              <a:rPr lang="en-US" sz="900" dirty="0">
                <a:solidFill>
                  <a:schemeClr val="bg1"/>
                </a:solidFill>
              </a:rPr>
              <a:t>("640x480.jpg"))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print canvas</a:t>
            </a:r>
          </a:p>
          <a:p>
            <a:r>
              <a:rPr lang="en-US" sz="900" dirty="0">
                <a:solidFill>
                  <a:schemeClr val="bg1"/>
                </a:solidFill>
              </a:rPr>
              <a:t>  #First picture, at left edge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=0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for </a:t>
            </a:r>
            <a:r>
              <a:rPr lang="en-US" sz="900" dirty="0" err="1">
                <a:solidFill>
                  <a:schemeClr val="bg1"/>
                </a:solidFill>
              </a:rPr>
              <a:t>sourceX</a:t>
            </a:r>
            <a:r>
              <a:rPr lang="en-US" sz="900" dirty="0">
                <a:solidFill>
                  <a:schemeClr val="bg1"/>
                </a:solidFill>
              </a:rPr>
              <a:t> in range(0,getWidth(flower1)):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(canvas)-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(flower1)-5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for </a:t>
            </a:r>
            <a:r>
              <a:rPr lang="en-US" sz="900" dirty="0" err="1">
                <a:solidFill>
                  <a:schemeClr val="bg1"/>
                </a:solidFill>
              </a:rPr>
              <a:t>sourceY</a:t>
            </a:r>
            <a:r>
              <a:rPr lang="en-US" sz="900" dirty="0">
                <a:solidFill>
                  <a:schemeClr val="bg1"/>
                </a:solidFill>
              </a:rPr>
              <a:t> in range(0,getHeight(flower1)):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(flower1,sourceX,sourceY)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cx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canvas,targetX,targetY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setColor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cx,getColor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#Second picture, 100 pixels over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=100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for </a:t>
            </a:r>
            <a:r>
              <a:rPr lang="en-US" sz="900" dirty="0" err="1">
                <a:solidFill>
                  <a:schemeClr val="bg1"/>
                </a:solidFill>
              </a:rPr>
              <a:t>sourceX</a:t>
            </a:r>
            <a:r>
              <a:rPr lang="en-US" sz="900" dirty="0">
                <a:solidFill>
                  <a:schemeClr val="bg1"/>
                </a:solidFill>
              </a:rPr>
              <a:t> in range(0,getWidth(flower2)):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(canvas)-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(flower2)-5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for </a:t>
            </a:r>
            <a:r>
              <a:rPr lang="en-US" sz="900" dirty="0" err="1">
                <a:solidFill>
                  <a:schemeClr val="bg1"/>
                </a:solidFill>
              </a:rPr>
              <a:t>sourceY</a:t>
            </a:r>
            <a:r>
              <a:rPr lang="en-US" sz="900" dirty="0">
                <a:solidFill>
                  <a:schemeClr val="bg1"/>
                </a:solidFill>
              </a:rPr>
              <a:t> in range(0,getHeight(flower2)):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(flower2,sourceX,sourceY)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cx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canvas,targetX,targetY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setColor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cx,getColor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</p:txBody>
      </p:sp>
      <p:sp>
        <p:nvSpPr>
          <p:cNvPr id="148482" name="Text Box 6"/>
          <p:cNvSpPr txBox="1">
            <a:spLocks noChangeArrowheads="1"/>
          </p:cNvSpPr>
          <p:nvPr/>
        </p:nvSpPr>
        <p:spPr bwMode="auto">
          <a:xfrm>
            <a:off x="4800600" y="228600"/>
            <a:ext cx="41148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#Third picture, flower1 negated</a:t>
            </a:r>
          </a:p>
          <a:p>
            <a:r>
              <a:rPr lang="en-US" sz="900" dirty="0">
                <a:solidFill>
                  <a:schemeClr val="bg1"/>
                </a:solidFill>
              </a:rPr>
              <a:t>  negative(flower1)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=200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for </a:t>
            </a:r>
            <a:r>
              <a:rPr lang="en-US" sz="900" dirty="0" err="1">
                <a:solidFill>
                  <a:schemeClr val="bg1"/>
                </a:solidFill>
              </a:rPr>
              <a:t>sourceX</a:t>
            </a:r>
            <a:r>
              <a:rPr lang="en-US" sz="900" dirty="0">
                <a:solidFill>
                  <a:schemeClr val="bg1"/>
                </a:solidFill>
              </a:rPr>
              <a:t> in range(0,getWidth(flower1)):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(canvas)-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(flower1)-5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for </a:t>
            </a:r>
            <a:r>
              <a:rPr lang="en-US" sz="900" dirty="0" err="1">
                <a:solidFill>
                  <a:schemeClr val="bg1"/>
                </a:solidFill>
              </a:rPr>
              <a:t>sourceY</a:t>
            </a:r>
            <a:r>
              <a:rPr lang="en-US" sz="900" dirty="0">
                <a:solidFill>
                  <a:schemeClr val="bg1"/>
                </a:solidFill>
              </a:rPr>
              <a:t> in range(0,getHeight(flower1)):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(flower1,sourceX,sourceY)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cx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canvas,targetX,targetY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setColor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cx,getColor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#Fourth picture, flower2 with no blue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clearBlue</a:t>
            </a:r>
            <a:r>
              <a:rPr lang="en-US" sz="900" dirty="0">
                <a:solidFill>
                  <a:schemeClr val="bg1"/>
                </a:solidFill>
              </a:rPr>
              <a:t>(flower2)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=300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for </a:t>
            </a:r>
            <a:r>
              <a:rPr lang="en-US" sz="900" dirty="0" err="1">
                <a:solidFill>
                  <a:schemeClr val="bg1"/>
                </a:solidFill>
              </a:rPr>
              <a:t>sourceX</a:t>
            </a:r>
            <a:r>
              <a:rPr lang="en-US" sz="900" dirty="0">
                <a:solidFill>
                  <a:schemeClr val="bg1"/>
                </a:solidFill>
              </a:rPr>
              <a:t> in range(0,getWidth(flower2)):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(canvas)-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(flower2)-5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for </a:t>
            </a:r>
            <a:r>
              <a:rPr lang="en-US" sz="900" dirty="0" err="1">
                <a:solidFill>
                  <a:schemeClr val="bg1"/>
                </a:solidFill>
              </a:rPr>
              <a:t>sourceY</a:t>
            </a:r>
            <a:r>
              <a:rPr lang="en-US" sz="900" dirty="0">
                <a:solidFill>
                  <a:schemeClr val="bg1"/>
                </a:solidFill>
              </a:rPr>
              <a:t> in range(0,getHeight(flower2)):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(flower2,sourceX,sourceY)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cx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canvas,targetX,targetY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setColor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cx,getColor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#Fifth picture, flower1, negated with decreased red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decreaseRed</a:t>
            </a:r>
            <a:r>
              <a:rPr lang="en-US" sz="900" dirty="0">
                <a:solidFill>
                  <a:schemeClr val="bg1"/>
                </a:solidFill>
              </a:rPr>
              <a:t>(flower1)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=400</a:t>
            </a:r>
          </a:p>
          <a:p>
            <a:r>
              <a:rPr lang="en-US" sz="900" dirty="0">
                <a:solidFill>
                  <a:schemeClr val="bg1"/>
                </a:solidFill>
              </a:rPr>
              <a:t>  for </a:t>
            </a:r>
            <a:r>
              <a:rPr lang="en-US" sz="900" dirty="0" err="1">
                <a:solidFill>
                  <a:schemeClr val="bg1"/>
                </a:solidFill>
              </a:rPr>
              <a:t>sourceX</a:t>
            </a:r>
            <a:r>
              <a:rPr lang="en-US" sz="900" dirty="0">
                <a:solidFill>
                  <a:schemeClr val="bg1"/>
                </a:solidFill>
              </a:rPr>
              <a:t> in range(0,getWidth(flower1)):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(canvas)-</a:t>
            </a:r>
            <a:r>
              <a:rPr lang="en-US" sz="900" dirty="0" err="1">
                <a:solidFill>
                  <a:schemeClr val="bg1"/>
                </a:solidFill>
              </a:rPr>
              <a:t>getHeight</a:t>
            </a:r>
            <a:r>
              <a:rPr lang="en-US" sz="900" dirty="0">
                <a:solidFill>
                  <a:schemeClr val="bg1"/>
                </a:solidFill>
              </a:rPr>
              <a:t>(flower1)-5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for </a:t>
            </a:r>
            <a:r>
              <a:rPr lang="en-US" sz="900" dirty="0" err="1">
                <a:solidFill>
                  <a:schemeClr val="bg1"/>
                </a:solidFill>
              </a:rPr>
              <a:t>sourceY</a:t>
            </a:r>
            <a:r>
              <a:rPr lang="en-US" sz="900" dirty="0">
                <a:solidFill>
                  <a:schemeClr val="bg1"/>
                </a:solidFill>
              </a:rPr>
              <a:t> in range(0,getHeight(flower1)):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(flower1,sourceX,sourceY)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cx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getPixel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canvas,targetX,targetY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setColor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cx,getColor</a:t>
            </a:r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px</a:t>
            </a:r>
            <a:r>
              <a:rPr lang="en-US" sz="900" dirty="0">
                <a:solidFill>
                  <a:schemeClr val="bg1"/>
                </a:solidFill>
              </a:rPr>
              <a:t>))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targetY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targetX</a:t>
            </a:r>
            <a:r>
              <a:rPr lang="en-US" sz="900" dirty="0">
                <a:solidFill>
                  <a:schemeClr val="bg1"/>
                </a:solidFill>
              </a:rPr>
              <a:t> + 1</a:t>
            </a:r>
          </a:p>
          <a:p>
            <a:r>
              <a:rPr lang="en-US" sz="900" dirty="0">
                <a:solidFill>
                  <a:schemeClr val="bg1"/>
                </a:solidFill>
              </a:rPr>
              <a:t>  show(canvas)</a:t>
            </a:r>
          </a:p>
          <a:p>
            <a:r>
              <a:rPr lang="en-US" sz="900" dirty="0">
                <a:solidFill>
                  <a:schemeClr val="bg1"/>
                </a:solidFill>
              </a:rPr>
              <a:t>  return(canvas)</a:t>
            </a:r>
          </a:p>
        </p:txBody>
      </p:sp>
      <p:sp>
        <p:nvSpPr>
          <p:cNvPr id="148483" name="Text Box 7"/>
          <p:cNvSpPr txBox="1">
            <a:spLocks noChangeArrowheads="1"/>
          </p:cNvSpPr>
          <p:nvPr/>
        </p:nvSpPr>
        <p:spPr bwMode="auto">
          <a:xfrm>
            <a:off x="533400" y="4457701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Page 170-171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(4ed edition)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6"/>
          <p:cNvSpPr>
            <a:spLocks noGrp="1"/>
          </p:cNvSpPr>
          <p:nvPr>
            <p:ph type="title"/>
          </p:nvPr>
        </p:nvSpPr>
        <p:spPr>
          <a:xfrm>
            <a:off x="457200" y="528638"/>
            <a:ext cx="8229600" cy="857250"/>
          </a:xfrm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Can we make that easier?</a:t>
            </a:r>
          </a:p>
        </p:txBody>
      </p:sp>
      <p:sp>
        <p:nvSpPr>
          <p:cNvPr id="150530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440656"/>
            <a:ext cx="4038600" cy="3325416"/>
          </a:xfrm>
        </p:spPr>
        <p:txBody>
          <a:bodyPr>
            <a:normAutofit fontScale="85000" lnSpcReduction="10000"/>
          </a:bodyPr>
          <a:lstStyle/>
          <a:p>
            <a:r>
              <a:rPr lang="en-US" smtClean="0">
                <a:ea typeface="ＭＳ Ｐゴシック" charset="-128"/>
              </a:rPr>
              <a:t>The collage code is long, yet simple.</a:t>
            </a:r>
          </a:p>
          <a:p>
            <a:r>
              <a:rPr lang="en-US" smtClean="0">
                <a:ea typeface="ＭＳ Ｐゴシック" charset="-128"/>
              </a:rPr>
              <a:t>It</a:t>
            </a:r>
            <a:r>
              <a:rPr lang="fr-FR" altLang="ja-JP" smtClean="0">
                <a:ea typeface="ＭＳ Ｐゴシック" charset="-128"/>
              </a:rPr>
              <a:t>'</a:t>
            </a:r>
            <a:r>
              <a:rPr lang="en-US" altLang="ja-JP" smtClean="0">
                <a:ea typeface="ＭＳ Ｐゴシック" charset="-128"/>
              </a:rPr>
              <a:t>s the same thing over-and-over.</a:t>
            </a:r>
          </a:p>
          <a:p>
            <a:r>
              <a:rPr lang="en-US" smtClean="0">
                <a:ea typeface="ＭＳ Ｐゴシック" charset="-128"/>
              </a:rPr>
              <a:t>We can </a:t>
            </a:r>
            <a:r>
              <a:rPr lang="en-US" b="1" i="1" smtClean="0">
                <a:ea typeface="ＭＳ Ｐゴシック" charset="-128"/>
              </a:rPr>
              <a:t>generalize</a:t>
            </a:r>
            <a:r>
              <a:rPr lang="en-US" smtClean="0">
                <a:ea typeface="ＭＳ Ｐゴシック" charset="-128"/>
              </a:rPr>
              <a:t> that copying loop, and with </a:t>
            </a:r>
            <a:r>
              <a:rPr lang="en-US" b="1" i="1" smtClean="0">
                <a:ea typeface="ＭＳ Ｐゴシック" charset="-128"/>
              </a:rPr>
              <a:t>parameters</a:t>
            </a:r>
            <a:r>
              <a:rPr lang="en-US" smtClean="0">
                <a:ea typeface="ＭＳ Ｐゴシック" charset="-128"/>
              </a:rPr>
              <a:t>, use it in many places.</a:t>
            </a:r>
          </a:p>
        </p:txBody>
      </p:sp>
      <p:sp>
        <p:nvSpPr>
          <p:cNvPr id="150531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4495800" cy="2914650"/>
          </a:xfrm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def copy(source, target,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):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targX</a:t>
            </a:r>
            <a:endParaRPr lang="en-US" sz="1800" dirty="0" smtClean="0">
              <a:solidFill>
                <a:schemeClr val="tx1"/>
              </a:solidFill>
              <a:ea typeface="ＭＳ Ｐゴシック" charset="-128"/>
            </a:endParaRP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for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sourceX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in range(0,getWidth(source)):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targY</a:t>
            </a:r>
            <a:endParaRPr lang="en-US" sz="1800" dirty="0" smtClean="0">
              <a:solidFill>
                <a:schemeClr val="tx1"/>
              </a:solidFill>
              <a:ea typeface="ＭＳ Ｐゴシック" charset="-128"/>
            </a:endParaRP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for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sourceY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in range(0,getHeight(source)):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=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getPixel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source,sourceX,sourceY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=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getPixel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target,targetX,targetY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setColor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tx,getColor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px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))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=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targetY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+ 1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=</a:t>
            </a:r>
            <a:r>
              <a:rPr lang="en-US" sz="1800" dirty="0" err="1" smtClean="0">
                <a:solidFill>
                  <a:schemeClr val="tx1"/>
                </a:solidFill>
                <a:ea typeface="ＭＳ Ｐゴシック" charset="-128"/>
              </a:rPr>
              <a:t>targetX</a:t>
            </a:r>
            <a:r>
              <a:rPr lang="en-US" sz="1800" dirty="0" smtClean="0">
                <a:solidFill>
                  <a:schemeClr val="tx1"/>
                </a:solidFill>
                <a:ea typeface="ＭＳ Ｐゴシック" charset="-128"/>
              </a:rPr>
              <a:t> + 1</a:t>
            </a:r>
          </a:p>
          <a:p>
            <a:pPr>
              <a:buFont typeface="Wingdings" pitchFamily="2" charset="2"/>
              <a:buNone/>
            </a:pPr>
            <a:endParaRPr lang="en-US" sz="1800" dirty="0" smtClean="0">
              <a:solidFill>
                <a:schemeClr val="tx1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4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Exact same collage!</a:t>
            </a:r>
          </a:p>
        </p:txBody>
      </p:sp>
      <p:sp>
        <p:nvSpPr>
          <p:cNvPr id="58371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257300"/>
            <a:ext cx="4038600" cy="2914650"/>
          </a:xfrm>
          <a:solidFill>
            <a:schemeClr val="bg2"/>
          </a:solidFill>
        </p:spPr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def createCollage2():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flower1=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makePicture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getMediaPath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("flower1.jpg"))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print flower1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flower2=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makePicture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getMediaPath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("flower2.jpg"))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print flower2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canvas=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makePicture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getMediaPath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("640x480.jpg"))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	print canvas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	 #First picture, at left edge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copy(flower1,canvas,0,getHeight(canvas)-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getHeight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(flower1)-5)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#Second picture, 100 pixels over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copy(flower2,canvas,100,getHeight(canvas)-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getHeight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(flower2)-5)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</a:t>
            </a:r>
          </a:p>
        </p:txBody>
      </p:sp>
      <p:sp>
        <p:nvSpPr>
          <p:cNvPr id="58372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257300"/>
            <a:ext cx="4038600" cy="2914650"/>
          </a:xfrm>
          <a:solidFill>
            <a:schemeClr val="bg2"/>
          </a:solidFill>
        </p:spPr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#Third picture, flower1 negated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negative(flower1)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copy(flower1,canvas,200,getHeight(canvas)-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getHeight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(flower1)-5)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	 #Fourth picture, flower2 with no blue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clearBlue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(flower2)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copy(flower2,canvas,300,getHeight(canvas)-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getHeight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(flower2)-5)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	 #Fifth picture, flower1, negated with decreased red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	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decreaseRed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(flower1)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	copy(flower1,canvas,400,getHeight(canvas)-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</a:rPr>
              <a:t>getHeight</a:t>
            </a:r>
            <a:r>
              <a:rPr lang="en-US" sz="1800" dirty="0" smtClean="0">
                <a:solidFill>
                  <a:schemeClr val="tx1"/>
                </a:solidFill>
                <a:ea typeface="+mn-ea"/>
              </a:rPr>
              <a:t>(flower2)-5)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</a:rPr>
              <a:t>  	return canvas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80950"/>
            <a:ext cx="7578529" cy="10287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Make sure you have this Typed IN to Work From:</a:t>
            </a:r>
            <a:br>
              <a:rPr lang="en-US" dirty="0" smtClean="0"/>
            </a:br>
            <a:r>
              <a:rPr lang="en-US" dirty="0" smtClean="0"/>
              <a:t>Copy Any Pic</a:t>
            </a:r>
            <a:endParaRPr lang="en-US" dirty="0"/>
          </a:p>
        </p:txBody>
      </p:sp>
      <p:pic>
        <p:nvPicPr>
          <p:cNvPr id="154626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02669"/>
            <a:ext cx="9144000" cy="257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Indices from the function range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153400" cy="12573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</a:rPr>
              <a:t>Range returns a sequence between its first two inputs, possibly using a third input as the increment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838200" y="2628900"/>
            <a:ext cx="4953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&gt;&gt;&gt; </a:t>
            </a: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 range(1,4)</a:t>
            </a:r>
          </a:p>
          <a:p>
            <a:r>
              <a:rPr lang="fr-FR" dirty="0">
                <a:solidFill>
                  <a:schemeClr val="bg1"/>
                </a:solidFill>
              </a:rPr>
              <a:t>[1, 2, 3]</a:t>
            </a:r>
          </a:p>
          <a:p>
            <a:r>
              <a:rPr lang="fr-FR" dirty="0">
                <a:solidFill>
                  <a:schemeClr val="bg1"/>
                </a:solidFill>
              </a:rPr>
              <a:t>&gt;&gt;&gt; </a:t>
            </a: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 range(-1,3)</a:t>
            </a:r>
          </a:p>
          <a:p>
            <a:r>
              <a:rPr lang="fr-FR" dirty="0">
                <a:solidFill>
                  <a:schemeClr val="bg1"/>
                </a:solidFill>
              </a:rPr>
              <a:t>[-1, 0, 1, 2]</a:t>
            </a:r>
          </a:p>
          <a:p>
            <a:r>
              <a:rPr lang="fr-FR" dirty="0">
                <a:solidFill>
                  <a:schemeClr val="bg1"/>
                </a:solidFill>
              </a:rPr>
              <a:t>&gt;&gt;&gt; </a:t>
            </a: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 range(1,10,2)</a:t>
            </a:r>
          </a:p>
          <a:p>
            <a:r>
              <a:rPr lang="fr-FR" dirty="0">
                <a:solidFill>
                  <a:schemeClr val="bg1"/>
                </a:solidFill>
              </a:rPr>
              <a:t>[1, 3, 5, 7, 9]</a:t>
            </a:r>
          </a:p>
          <a:p>
            <a:r>
              <a:rPr lang="fr-FR" dirty="0">
                <a:solidFill>
                  <a:schemeClr val="bg1"/>
                </a:solidFill>
              </a:rPr>
              <a:t>&gt;&gt;&gt; </a:t>
            </a: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 range(3)</a:t>
            </a:r>
          </a:p>
          <a:p>
            <a:r>
              <a:rPr lang="fr-FR" dirty="0">
                <a:solidFill>
                  <a:schemeClr val="bg1"/>
                </a:solidFill>
              </a:rPr>
              <a:t>[0,1,2]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2800350"/>
            <a:ext cx="4114800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/>
              <a:t>Notice: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 End value is never included.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 smtClean="0"/>
              <a:t> range(0,10) ends at 9.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 If you leave out a start value, it</a:t>
            </a:r>
            <a:r>
              <a:rPr lang="fr-FR" altLang="ja-JP" dirty="0" smtClean="0"/>
              <a:t>'</a:t>
            </a:r>
            <a:r>
              <a:rPr lang="en-US" dirty="0" smtClean="0"/>
              <a:t>s assumed to be zero.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ea typeface="ＭＳ Ｐゴシック" charset="-128"/>
              </a:rPr>
              <a:t>Side Note:</a:t>
            </a:r>
            <a:br>
              <a:rPr lang="en-US" sz="3200" smtClean="0">
                <a:ea typeface="ＭＳ Ｐゴシック" charset="-128"/>
              </a:rPr>
            </a:br>
            <a:r>
              <a:rPr lang="en-US" sz="3200" smtClean="0">
                <a:ea typeface="ＭＳ Ｐゴシック" charset="-128"/>
              </a:rPr>
              <a:t>That thing in [] is a sequence</a:t>
            </a:r>
          </a:p>
        </p:txBody>
      </p:sp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381000" y="1200151"/>
            <a:ext cx="4876800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&gt;&gt;&gt; a=[1,2,3]</a:t>
            </a:r>
          </a:p>
          <a:p>
            <a:r>
              <a:rPr lang="en-US" dirty="0">
                <a:solidFill>
                  <a:schemeClr val="bg1"/>
                </a:solidFill>
              </a:rPr>
              <a:t>&gt;&gt;&gt; print a</a:t>
            </a:r>
          </a:p>
          <a:p>
            <a:r>
              <a:rPr lang="en-US" dirty="0">
                <a:solidFill>
                  <a:schemeClr val="bg1"/>
                </a:solidFill>
              </a:rPr>
              <a:t>[1, 2, 3]</a:t>
            </a:r>
          </a:p>
          <a:p>
            <a:r>
              <a:rPr lang="en-US" dirty="0">
                <a:solidFill>
                  <a:schemeClr val="bg1"/>
                </a:solidFill>
              </a:rPr>
              <a:t>&gt;&gt;&gt; a = a + 4</a:t>
            </a:r>
          </a:p>
          <a:p>
            <a:r>
              <a:rPr lang="en-US" dirty="0">
                <a:solidFill>
                  <a:schemeClr val="bg1"/>
                </a:solidFill>
              </a:rPr>
              <a:t>An attempt was made to call a function with a parameter of an invalid type</a:t>
            </a:r>
          </a:p>
          <a:p>
            <a:r>
              <a:rPr lang="en-US" dirty="0">
                <a:solidFill>
                  <a:schemeClr val="bg1"/>
                </a:solidFill>
              </a:rPr>
              <a:t>&gt;&gt;&gt; a = a + [4]</a:t>
            </a:r>
          </a:p>
          <a:p>
            <a:r>
              <a:rPr lang="en-US" dirty="0">
                <a:solidFill>
                  <a:schemeClr val="bg1"/>
                </a:solidFill>
              </a:rPr>
              <a:t>&gt;&gt;&gt; print a</a:t>
            </a:r>
          </a:p>
          <a:p>
            <a:r>
              <a:rPr lang="en-US" dirty="0">
                <a:solidFill>
                  <a:schemeClr val="bg1"/>
                </a:solidFill>
              </a:rPr>
              <a:t>[1, 2, 3, 4]</a:t>
            </a:r>
          </a:p>
          <a:p>
            <a:r>
              <a:rPr lang="en-US" dirty="0">
                <a:solidFill>
                  <a:schemeClr val="bg1"/>
                </a:solidFill>
              </a:rPr>
              <a:t>&gt;&gt;&gt; a[0]</a:t>
            </a:r>
          </a:p>
          <a:p>
            <a:r>
              <a:rPr lang="en-US" dirty="0">
                <a:solidFill>
                  <a:schemeClr val="bg1"/>
                </a:solidFill>
              </a:rPr>
              <a:t>1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5257800" y="1428750"/>
            <a:ext cx="31242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</a:rPr>
              <a:t>We can assign names to sequences, print them, add items to sequences, and access individual pieces of them.</a:t>
            </a:r>
          </a:p>
          <a:p>
            <a:pPr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</a:rPr>
              <a:t>We can also use </a:t>
            </a:r>
            <a:r>
              <a:rPr lang="en-US">
                <a:solidFill>
                  <a:schemeClr val="bg1"/>
                </a:solidFill>
              </a:rPr>
              <a:t>for</a:t>
            </a:r>
            <a:r>
              <a:rPr lang="en-US" b="0">
                <a:solidFill>
                  <a:schemeClr val="bg1"/>
                </a:solidFill>
              </a:rPr>
              <a:t> loops to process each element of a sequence.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4715</Words>
  <Application>Microsoft Office PowerPoint</Application>
  <PresentationFormat>On-screen Show (16:9)</PresentationFormat>
  <Paragraphs>845</Paragraphs>
  <Slides>73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Picture Techniques II</vt:lpstr>
      <vt:lpstr>Learning Objectives</vt:lpstr>
      <vt:lpstr>Chapter Learning Goals</vt:lpstr>
      <vt:lpstr>Slide 4</vt:lpstr>
      <vt:lpstr>Pixels are in a matrix</vt:lpstr>
      <vt:lpstr>Arrays vs Matrices</vt:lpstr>
      <vt:lpstr>Pixels in a Matrix</vt:lpstr>
      <vt:lpstr>Indices from the function range</vt:lpstr>
      <vt:lpstr>Side Note: That thing in [] is a sequence</vt:lpstr>
      <vt:lpstr>We can use range to generate  index numbers</vt:lpstr>
      <vt:lpstr>Working the pixels by number</vt:lpstr>
      <vt:lpstr>What's going on here?</vt:lpstr>
      <vt:lpstr>Now, the inner loop</vt:lpstr>
      <vt:lpstr>Process a pixel</vt:lpstr>
      <vt:lpstr>Next pixel</vt:lpstr>
      <vt:lpstr>Process pixel (0,1)</vt:lpstr>
      <vt:lpstr>Finally, next column</vt:lpstr>
      <vt:lpstr>Lightening a Picture with Nested Loops</vt:lpstr>
      <vt:lpstr>Slide 19</vt:lpstr>
      <vt:lpstr>Reducing Red Eye with Nested Loops</vt:lpstr>
      <vt:lpstr>Timing</vt:lpstr>
      <vt:lpstr>What can you do if you know where the pixels are? One answer: Mirroring</vt:lpstr>
      <vt:lpstr>Work it out with matrices</vt:lpstr>
      <vt:lpstr>Recipe for mirroring</vt:lpstr>
      <vt:lpstr>Can we do it with a horizontal mirror?</vt:lpstr>
      <vt:lpstr>Of course!</vt:lpstr>
      <vt:lpstr>What if we wanted to copy bottom to top?</vt:lpstr>
      <vt:lpstr>Mirroring bottom to top</vt:lpstr>
      <vt:lpstr>Doing something useful with mirroring</vt:lpstr>
      <vt:lpstr>Figuring out where to mirror</vt:lpstr>
      <vt:lpstr>Writing functions for specific files…generally</vt:lpstr>
      <vt:lpstr>Some Utility Functions</vt:lpstr>
      <vt:lpstr>Example</vt:lpstr>
      <vt:lpstr>Program to mirror the temple</vt:lpstr>
      <vt:lpstr>Did it really work?</vt:lpstr>
      <vt:lpstr>Understanding the Temple Fix</vt:lpstr>
      <vt:lpstr>Adding print statements to see what's happening</vt:lpstr>
      <vt:lpstr>First pixels are either side of the mirrorpoint, then moving down</vt:lpstr>
      <vt:lpstr>Counting pixels</vt:lpstr>
      <vt:lpstr>Counting pixels</vt:lpstr>
      <vt:lpstr>Slide 41</vt:lpstr>
      <vt:lpstr>Replacing colors in a range</vt:lpstr>
      <vt:lpstr>Walking this code</vt:lpstr>
      <vt:lpstr>The nested loop</vt:lpstr>
      <vt:lpstr>Same thing as last time  (could raise threshold now)</vt:lpstr>
      <vt:lpstr>Could we do this without  nested loops?</vt:lpstr>
      <vt:lpstr>Moving pixels across pictures</vt:lpstr>
      <vt:lpstr>What can you do then?</vt:lpstr>
      <vt:lpstr>Copying pixels</vt:lpstr>
      <vt:lpstr>Copying Barb to a canvas</vt:lpstr>
      <vt:lpstr>Comments</vt:lpstr>
      <vt:lpstr>Walking through the copying function</vt:lpstr>
      <vt:lpstr>The actual copy</vt:lpstr>
      <vt:lpstr>Setting up the copy loop</vt:lpstr>
      <vt:lpstr>Ending the loop</vt:lpstr>
      <vt:lpstr>What's this naming something as itself?</vt:lpstr>
      <vt:lpstr>Ending the copy function</vt:lpstr>
      <vt:lpstr>Works either way</vt:lpstr>
      <vt:lpstr>Copying into the middle of the canvas</vt:lpstr>
      <vt:lpstr>Copying a Horse to a Canvas</vt:lpstr>
      <vt:lpstr>Copying another way</vt:lpstr>
      <vt:lpstr>Copying to a new Location</vt:lpstr>
      <vt:lpstr>Cropping just the Face</vt:lpstr>
      <vt:lpstr>Same cropping, different loops</vt:lpstr>
      <vt:lpstr>Copying: How it works</vt:lpstr>
      <vt:lpstr>Copying: How it works 2</vt:lpstr>
      <vt:lpstr>Copying: How it works 3</vt:lpstr>
      <vt:lpstr>Copying: How it looks at the end</vt:lpstr>
      <vt:lpstr>Making a collage</vt:lpstr>
      <vt:lpstr>Slide 70</vt:lpstr>
      <vt:lpstr>Can we make that easier?</vt:lpstr>
      <vt:lpstr>Exact same collage!</vt:lpstr>
      <vt:lpstr>Make sure you have this Typed IN to Work From: Copy Any Pic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Tanya Krzywinska</dc:creator>
  <cp:lastModifiedBy>Adrir Darklance</cp:lastModifiedBy>
  <cp:revision>167</cp:revision>
  <dcterms:created xsi:type="dcterms:W3CDTF">2013-10-11T07:28:59Z</dcterms:created>
  <dcterms:modified xsi:type="dcterms:W3CDTF">2015-11-02T13:52:40Z</dcterms:modified>
</cp:coreProperties>
</file>